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4" r:id="rId4"/>
    <p:sldId id="282" r:id="rId5"/>
    <p:sldId id="263" r:id="rId6"/>
    <p:sldId id="265" r:id="rId7"/>
    <p:sldId id="273" r:id="rId8"/>
    <p:sldId id="274" r:id="rId9"/>
    <p:sldId id="275" r:id="rId10"/>
    <p:sldId id="266" r:id="rId11"/>
    <p:sldId id="289" r:id="rId12"/>
    <p:sldId id="268" r:id="rId13"/>
    <p:sldId id="290" r:id="rId14"/>
    <p:sldId id="269" r:id="rId15"/>
    <p:sldId id="291" r:id="rId16"/>
    <p:sldId id="292" r:id="rId17"/>
    <p:sldId id="293" r:id="rId18"/>
    <p:sldId id="270" r:id="rId19"/>
    <p:sldId id="271" r:id="rId20"/>
    <p:sldId id="272" r:id="rId21"/>
    <p:sldId id="277" r:id="rId22"/>
    <p:sldId id="279" r:id="rId23"/>
    <p:sldId id="278" r:id="rId24"/>
    <p:sldId id="280" r:id="rId25"/>
    <p:sldId id="281" r:id="rId26"/>
    <p:sldId id="276" r:id="rId27"/>
    <p:sldId id="294" r:id="rId28"/>
    <p:sldId id="283" r:id="rId29"/>
    <p:sldId id="284" r:id="rId30"/>
    <p:sldId id="295" r:id="rId31"/>
    <p:sldId id="296" r:id="rId32"/>
    <p:sldId id="297" r:id="rId33"/>
    <p:sldId id="299" r:id="rId34"/>
    <p:sldId id="298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8" autoAdjust="0"/>
    <p:restoredTop sz="89394" autoAdjust="0"/>
  </p:normalViewPr>
  <p:slideViewPr>
    <p:cSldViewPr>
      <p:cViewPr varScale="1">
        <p:scale>
          <a:sx n="102" d="100"/>
          <a:sy n="102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FEE03B9F-81AE-4951-A8CE-531FDAB80D1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D6E69B3-E72E-4C2A-8E89-C7D20B541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0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A541CBB-4686-451D-84F0-3A666E056B2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0898A21-95C4-4A65-9700-C3F0ECDE8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3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Pattern is similar when looking at education, age</a:t>
            </a:r>
            <a:r>
              <a:rPr lang="en-US" baseline="0" smtClean="0"/>
              <a:t>, race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Pattern is similar when looking at education, age</a:t>
            </a:r>
            <a:r>
              <a:rPr lang="en-US" baseline="0" smtClean="0"/>
              <a:t>, race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Pattern is similar when looking at education, age</a:t>
            </a:r>
            <a:r>
              <a:rPr lang="en-US" baseline="0" smtClean="0"/>
              <a:t>, race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Pattern is similar when looking at education, age</a:t>
            </a:r>
            <a:r>
              <a:rPr lang="en-US" baseline="0" smtClean="0"/>
              <a:t>, race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Pattern is similar when looking at education, age</a:t>
            </a:r>
            <a:r>
              <a:rPr lang="en-US" baseline="0" smtClean="0"/>
              <a:t>, race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Did not mention</a:t>
            </a:r>
            <a:r>
              <a:rPr lang="en-US" baseline="0" dirty="0" smtClean="0"/>
              <a:t> results comparing 2003 and 2010 due to the caution suggested by one of the reviewers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2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Broadband providers data</a:t>
            </a:r>
            <a:r>
              <a:rPr lang="en-US" baseline="0" dirty="0" smtClean="0"/>
              <a:t> not included in table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Pattern is similar when looking at education, age</a:t>
            </a:r>
            <a:r>
              <a:rPr lang="en-US" baseline="0" smtClean="0"/>
              <a:t>, race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8A21-95C4-4A65-9700-C3F0ECDE8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CB919B-D832-4AF7-BCDA-2DF6D8FBEE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1A2C08-964A-4472-8AB5-4794B938712C}" type="datetimeFigureOut">
              <a:rPr lang="en-US" smtClean="0"/>
              <a:t>4/22/2013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543800" cy="3462944"/>
          </a:xfrm>
        </p:spPr>
        <p:txBody>
          <a:bodyPr>
            <a:noAutofit/>
          </a:bodyPr>
          <a:lstStyle/>
          <a:p>
            <a:r>
              <a:rPr lang="en-US" sz="5400" dirty="0" smtClean="0"/>
              <a:t>Rural Broadband Availability and Adoption: Evidence, Policy Challenges, and Options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622801"/>
            <a:ext cx="6400800" cy="2158999"/>
          </a:xfrm>
        </p:spPr>
        <p:txBody>
          <a:bodyPr/>
          <a:lstStyle/>
          <a:p>
            <a:r>
              <a:rPr lang="en-US" dirty="0" smtClean="0"/>
              <a:t>Brian Whitacre, Oklahoma State University</a:t>
            </a:r>
          </a:p>
          <a:p>
            <a:r>
              <a:rPr lang="en-US" dirty="0" smtClean="0"/>
              <a:t>Roberto Gallardo, Mississippi State University</a:t>
            </a:r>
          </a:p>
          <a:p>
            <a:r>
              <a:rPr lang="en-US" dirty="0" smtClean="0"/>
              <a:t>Sharon Strover, University of Texas</a:t>
            </a:r>
          </a:p>
          <a:p>
            <a:endParaRPr lang="en-US" dirty="0"/>
          </a:p>
          <a:p>
            <a:r>
              <a:rPr lang="en-US" dirty="0" smtClean="0"/>
              <a:t>March 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693"/>
            <a:ext cx="1336183" cy="6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sstate.edu/web/visualid/Web/2008_MSU_logo_web_vert_mont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3" y="4877293"/>
            <a:ext cx="1285875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60070"/>
            <a:ext cx="10538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601761" cy="1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1" y="2303463"/>
            <a:ext cx="7318535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775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Reason for Non-adoption of Broadband in NM Households, 2003 &amp;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371600" y="2590800"/>
            <a:ext cx="914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2274332"/>
            <a:ext cx="6879771" cy="41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631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Composition of Residential Broadband Connections, 2003 &amp;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771193" y="2705876"/>
            <a:ext cx="6096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3048000"/>
            <a:ext cx="6096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2677883"/>
            <a:ext cx="1981200" cy="1897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3460"/>
            <a:ext cx="6945134" cy="417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603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County-level Broadband Adoption by Metro Status, 2008-2011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187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FCC Form 477 Data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334207" y="3676262"/>
            <a:ext cx="381000" cy="1475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3938" y="4578223"/>
            <a:ext cx="381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000" y="2590800"/>
            <a:ext cx="29718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304800"/>
            <a:ext cx="3048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FCC Data:  5 Adoption categories</a:t>
            </a:r>
            <a:br>
              <a:rPr lang="en-US" sz="1600" dirty="0" smtClean="0"/>
            </a:br>
            <a:r>
              <a:rPr lang="en-US" sz="1600" dirty="0" smtClean="0"/>
              <a:t>&lt;20%</a:t>
            </a:r>
          </a:p>
          <a:p>
            <a:pPr algn="ctr"/>
            <a:r>
              <a:rPr lang="en-US" sz="1600" dirty="0" smtClean="0"/>
              <a:t>20-40%</a:t>
            </a:r>
          </a:p>
          <a:p>
            <a:pPr algn="ctr"/>
            <a:r>
              <a:rPr lang="en-US" sz="1600" dirty="0" smtClean="0"/>
              <a:t>40-60%</a:t>
            </a:r>
          </a:p>
          <a:p>
            <a:pPr algn="ctr"/>
            <a:r>
              <a:rPr lang="en-US" sz="1600" dirty="0" smtClean="0"/>
              <a:t>60-80%</a:t>
            </a:r>
          </a:p>
          <a:p>
            <a:pPr algn="ctr"/>
            <a:r>
              <a:rPr lang="en-US" sz="1600" dirty="0" smtClean="0"/>
              <a:t>&gt;80%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62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539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County-level Broadband Adoption Gaps, 2008 and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187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FCC Form 477 Data</a:t>
            </a:r>
            <a:endParaRPr 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0211"/>
            <a:ext cx="6858000" cy="41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0" y="838200"/>
            <a:ext cx="3048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Metro – Micro , Metro – Non-core Gaps </a:t>
            </a:r>
            <a:r>
              <a:rPr lang="en-US" sz="1600" b="1" u="sng" dirty="0" smtClean="0"/>
              <a:t>shrinking</a:t>
            </a:r>
            <a:r>
              <a:rPr lang="en-US" sz="1600" dirty="0" smtClean="0"/>
              <a:t> since 2008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39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6" y="2145472"/>
            <a:ext cx="5704634" cy="44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1901321"/>
            <a:ext cx="552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County-level Household Broadband Adoption Rates,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1253" y="6467953"/>
            <a:ext cx="187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FCC Form 477 Data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9144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Pockets of low adoption exist…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1" y="5307090"/>
            <a:ext cx="2438400" cy="11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5791200" cy="447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798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County-level Household Broadband Adoption Rates and Number of Providers,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5922" y="6400800"/>
            <a:ext cx="187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FCC Form 477 Data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9144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…but relationship with number of providers not overwhelming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593628" y="3635337"/>
            <a:ext cx="2093172" cy="1371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Correlation Coefficients: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0.32 (all counties)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0.09 (non-core)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4" y="5099518"/>
            <a:ext cx="2309328" cy="173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7" y="2057400"/>
            <a:ext cx="5698273" cy="440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734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of Population with No Broadband Availability, by Metro Status (2010)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397881"/>
            <a:ext cx="437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National Broadband Map Data (aggregated to County level)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9144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Pockets with High Levels of “No Broadband”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494247" y="3125437"/>
            <a:ext cx="2093172" cy="16823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One additional measure:  % of population with no broadband available to them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1" y="5077408"/>
            <a:ext cx="1740159" cy="176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020" y="1905000"/>
            <a:ext cx="551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Broadband Availability, by Metropolitan Status (2010)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37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National Broadband Map Data (aggregated to County level)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388429" y="762000"/>
            <a:ext cx="2590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Many noncore counties with SIGNIFICANT (&gt;40%) portions of their population lacking access to broadband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4332"/>
            <a:ext cx="6858786" cy="41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6354" y="2438401"/>
            <a:ext cx="912445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Divide:  Download Speed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701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Max. Advertised Download Speed by Metro Status, 2010 &amp;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276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National Broadband Map Data aggregated to County Level</a:t>
            </a:r>
            <a:endParaRPr lang="en-US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6" y="2246339"/>
            <a:ext cx="6934200" cy="41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7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48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Divide:  Upload Speed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673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Max. Advertised Upload Speed by Metro Status, 2010 &amp;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276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National Broadband Map Data aggregated to County Level</a:t>
            </a:r>
            <a:endParaRPr lang="en-US" sz="1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74332"/>
            <a:ext cx="6934200" cy="41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5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Content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utilized</a:t>
            </a:r>
          </a:p>
          <a:p>
            <a:r>
              <a:rPr lang="en-US" sz="2800" dirty="0" smtClean="0"/>
              <a:t>Nature and extent of the metro – non-metro broadband digital divide</a:t>
            </a:r>
          </a:p>
          <a:p>
            <a:r>
              <a:rPr lang="en-US" sz="2800" dirty="0" smtClean="0"/>
              <a:t>Factors that strengthen or impede broadband adoption in rural areas</a:t>
            </a:r>
          </a:p>
          <a:p>
            <a:r>
              <a:rPr lang="en-US" sz="2800" dirty="0" smtClean="0"/>
              <a:t>Broadband’s contribution to economic health in rural areas</a:t>
            </a:r>
          </a:p>
          <a:p>
            <a:r>
              <a:rPr lang="en-US" sz="2800" dirty="0" smtClean="0"/>
              <a:t>Policy options &amp; discussion</a:t>
            </a:r>
            <a:endParaRPr lang="en-US" sz="2800" dirty="0"/>
          </a:p>
        </p:txBody>
      </p:sp>
      <p:pic>
        <p:nvPicPr>
          <p:cNvPr id="2050" name="Picture 2" descr="http://www.twcableuntangled.com/wp-content/uploads/2011/02/global_broadb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2133600" cy="16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Factors Affecting Broadband</a:t>
            </a:r>
            <a:br>
              <a:rPr lang="en-US" sz="4100" dirty="0" smtClean="0"/>
            </a:br>
            <a:r>
              <a:rPr lang="en-US" sz="4100" dirty="0" smtClean="0"/>
              <a:t>Adoption in Rural Areas</a:t>
            </a:r>
            <a:endParaRPr lang="en-US" sz="4100" dirty="0"/>
          </a:p>
        </p:txBody>
      </p:sp>
      <p:sp>
        <p:nvSpPr>
          <p:cNvPr id="5" name="Rectangle 4"/>
          <p:cNvSpPr/>
          <p:nvPr/>
        </p:nvSpPr>
        <p:spPr>
          <a:xfrm>
            <a:off x="838200" y="1551991"/>
            <a:ext cx="7010400" cy="58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Impacts Household Broadband Adoption? (CPS Data)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9782" y="2256455"/>
            <a:ext cx="6566418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+ Impact:  income, education, home business, Internet at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9782" y="2971800"/>
            <a:ext cx="6566418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 Impact:  race / ethnic categories (Black, Hispanic), non-metro status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886200"/>
            <a:ext cx="701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Availability Measures Impacting Adoption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1120" y="4648200"/>
            <a:ext cx="658508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+ Impact:  Hi Availability (&lt;15% No BB)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9782" y="5105400"/>
            <a:ext cx="6566418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 Impact:  Low # Providers (&lt;3)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1120" y="5562600"/>
            <a:ext cx="658508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No Statistical Impact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Low / Hi Download speeds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Low / Hi Upload speeds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Hi # of Providers</a:t>
            </a:r>
          </a:p>
        </p:txBody>
      </p:sp>
    </p:spTree>
    <p:extLst>
      <p:ext uri="{BB962C8B-B14F-4D97-AF65-F5344CB8AC3E}">
        <p14:creationId xmlns:p14="http://schemas.microsoft.com/office/powerpoint/2010/main" val="10820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Factors Affecting Broadband</a:t>
            </a:r>
            <a:br>
              <a:rPr lang="en-US" sz="4100" dirty="0" smtClean="0"/>
            </a:br>
            <a:r>
              <a:rPr lang="en-US" sz="4100" dirty="0" smtClean="0"/>
              <a:t>Adoption in Rural Areas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US" dirty="0" smtClean="0"/>
              <a:t>What is Driving the Metro – </a:t>
            </a:r>
            <a:r>
              <a:rPr lang="en-US" dirty="0" err="1" smtClean="0"/>
              <a:t>Nonmetro</a:t>
            </a:r>
            <a:r>
              <a:rPr lang="en-US" dirty="0" smtClean="0"/>
              <a:t> Gap? </a:t>
            </a:r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34357"/>
              </p:ext>
            </p:extLst>
          </p:nvPr>
        </p:nvGraphicFramePr>
        <p:xfrm>
          <a:off x="228600" y="2209800"/>
          <a:ext cx="80772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/>
                <a:gridCol w="1630973"/>
                <a:gridCol w="4193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Broadband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explained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47.3% (CD)</a:t>
                      </a:r>
                    </a:p>
                    <a:p>
                      <a:r>
                        <a:rPr lang="en-US" dirty="0" smtClean="0"/>
                        <a:t>52.7% (PD)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Mainly</a:t>
                      </a:r>
                      <a:r>
                        <a:rPr lang="en-US" baseline="0" dirty="0" smtClean="0"/>
                        <a:t> due to characteristic differences (CD), specifically higher incomes/ educational levels in metro areas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54.3% (CD)</a:t>
                      </a:r>
                    </a:p>
                    <a:p>
                      <a:r>
                        <a:rPr lang="en-US" dirty="0" smtClean="0"/>
                        <a:t>45.7% (PD)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r>
                        <a:rPr lang="en-US" baseline="0" dirty="0" smtClean="0"/>
                        <a:t> differences (PD) became a tad less relevant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 (Availability)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89.9%</a:t>
                      </a:r>
                      <a:r>
                        <a:rPr lang="en-US" baseline="0" dirty="0" smtClean="0"/>
                        <a:t> (CD)</a:t>
                      </a:r>
                    </a:p>
                    <a:p>
                      <a:r>
                        <a:rPr lang="en-US" baseline="0" dirty="0" smtClean="0"/>
                        <a:t>10.1% (PD)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Dramatic jump in explanatory</a:t>
                      </a:r>
                      <a:r>
                        <a:rPr lang="en-US" baseline="0" dirty="0" smtClean="0"/>
                        <a:t> power of characteristics differences (CD) when incorporating availability measure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54102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Takeaway:  If NM households were given the same characteristics as Metro households, ~50% of the BB Gap disappears.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5410200"/>
            <a:ext cx="2286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If they also had the same levels of BB availability, 90% disappears!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411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2003:  11%      24%</a:t>
            </a:r>
          </a:p>
          <a:p>
            <a:r>
              <a:rPr lang="en-US" dirty="0" smtClean="0"/>
              <a:t>2010:  57%      70%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10626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NM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658100" y="110626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Metro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216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Factors Affecting Broadband</a:t>
            </a:r>
            <a:br>
              <a:rPr lang="en-US" sz="4100" dirty="0" smtClean="0"/>
            </a:br>
            <a:r>
              <a:rPr lang="en-US" sz="4100" dirty="0" smtClean="0"/>
              <a:t>Adoption in Rural Areas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/>
          <a:lstStyle/>
          <a:p>
            <a:r>
              <a:rPr lang="en-US" dirty="0" smtClean="0"/>
              <a:t>What is driving the increased adoption over time?</a:t>
            </a:r>
          </a:p>
          <a:p>
            <a:pPr lvl="1"/>
            <a:r>
              <a:rPr lang="en-US" dirty="0" smtClean="0"/>
              <a:t>Focus only on non-metro areas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17990"/>
              </p:ext>
            </p:extLst>
          </p:nvPr>
        </p:nvGraphicFramePr>
        <p:xfrm>
          <a:off x="228600" y="2936240"/>
          <a:ext cx="80772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296"/>
                <a:gridCol w="1630973"/>
                <a:gridCol w="41939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Broadband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explained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2003-2010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4.5% (CD)</a:t>
                      </a:r>
                    </a:p>
                    <a:p>
                      <a:r>
                        <a:rPr lang="en-US" dirty="0" smtClean="0"/>
                        <a:t>95.5% (PD)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non-metro adoption rate was due to shifting parameters -- likelihood</a:t>
                      </a:r>
                      <a:r>
                        <a:rPr lang="en-US" baseline="0" dirty="0" smtClean="0"/>
                        <a:t> of adopting for any income/educational level</a:t>
                      </a:r>
                      <a:r>
                        <a:rPr lang="en-US" i="1" baseline="0" dirty="0" smtClean="0"/>
                        <a:t> increased</a:t>
                      </a:r>
                      <a:r>
                        <a:rPr lang="en-US" baseline="0" dirty="0" smtClean="0"/>
                        <a:t> over time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257800"/>
            <a:ext cx="556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predicted by diffusion theory:  as broadband becomes more common, all types of households are more likely to adopt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1944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2003:  11%    </a:t>
            </a:r>
          </a:p>
          <a:p>
            <a:r>
              <a:rPr lang="en-US" dirty="0" smtClean="0"/>
              <a:t>2010:  57%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163966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429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Factors Affecting Broadband</a:t>
            </a:r>
            <a:br>
              <a:rPr lang="en-US" sz="4100" dirty="0" smtClean="0"/>
            </a:br>
            <a:r>
              <a:rPr lang="en-US" sz="4100" dirty="0" smtClean="0"/>
              <a:t>Adoption in Rural Areas</a:t>
            </a:r>
            <a:endParaRPr lang="en-US" sz="4100" dirty="0"/>
          </a:p>
        </p:txBody>
      </p:sp>
      <p:sp>
        <p:nvSpPr>
          <p:cNvPr id="5" name="Rectangle 4"/>
          <p:cNvSpPr/>
          <p:nvPr/>
        </p:nvSpPr>
        <p:spPr>
          <a:xfrm>
            <a:off x="304800" y="1573763"/>
            <a:ext cx="784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is Driving Broadband Adoption at the COUNTY Level? (FCC Data)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315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+ Impact:  education, income, population, (though not in non-core counties); high concentrations of jobs in real estate / information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010678"/>
            <a:ext cx="7315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- Impact:  share of non-farm proprietors, race / ethnic categories (only in non-core)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4075924"/>
            <a:ext cx="784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Availability Measures Impacting Adoption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457" y="5181600"/>
            <a:ext cx="2024743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High # Providers (&gt;6)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1057" y="5181600"/>
            <a:ext cx="2024743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Low # Providers (&lt;3)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Low Download Speed (&lt;3-6mbps)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302" y="4725955"/>
            <a:ext cx="18070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2010</a:t>
            </a:r>
            <a:endParaRPr lang="en-US" u="sng" dirty="0"/>
          </a:p>
        </p:txBody>
      </p:sp>
      <p:sp>
        <p:nvSpPr>
          <p:cNvPr id="19" name="Rectangle 18"/>
          <p:cNvSpPr/>
          <p:nvPr/>
        </p:nvSpPr>
        <p:spPr>
          <a:xfrm>
            <a:off x="4757057" y="5181600"/>
            <a:ext cx="2024743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High Download Speed (&gt;10 mbps)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90657" y="5181600"/>
            <a:ext cx="2024743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Low Download Speed (&lt;3-6mbps)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4724400"/>
            <a:ext cx="18070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2011</a:t>
            </a: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1295400" y="6096000"/>
            <a:ext cx="60960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Shift from </a:t>
            </a:r>
            <a:r>
              <a:rPr lang="en-US" u="sng" dirty="0" smtClean="0">
                <a:solidFill>
                  <a:schemeClr val="tx1"/>
                </a:solidFill>
              </a:rPr>
              <a:t># Providers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u="sng" dirty="0" smtClean="0">
                <a:solidFill>
                  <a:schemeClr val="tx1"/>
                </a:solidFill>
              </a:rPr>
              <a:t>Download Speed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4" grpId="0"/>
      <p:bldP spid="19" grpId="0" animBg="1"/>
      <p:bldP spid="20" grpId="0" animBg="1"/>
      <p:bldP spid="21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Factors Affecting Broadband</a:t>
            </a:r>
            <a:br>
              <a:rPr lang="en-US" sz="4100" dirty="0" smtClean="0"/>
            </a:br>
            <a:r>
              <a:rPr lang="en-US" sz="4100" dirty="0" smtClean="0"/>
              <a:t>Adoption in Rural Areas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Explaining increasing county-level rates (2008 – 2011)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3999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114800"/>
            <a:ext cx="7010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+ Impact:  </a:t>
            </a:r>
            <a:r>
              <a:rPr lang="en-US" sz="1600" dirty="0" smtClean="0">
                <a:latin typeface="Calibri"/>
              </a:rPr>
              <a:t>higher </a:t>
            </a:r>
            <a:r>
              <a:rPr lang="en-US" sz="1600" dirty="0" smtClean="0"/>
              <a:t>population, higher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smtClean="0"/>
              <a:t>income, more</a:t>
            </a:r>
            <a:r>
              <a:rPr lang="en-US" sz="1600" dirty="0" smtClean="0">
                <a:latin typeface="Calibri"/>
              </a:rPr>
              <a:t> residential BB providers</a:t>
            </a: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9601" y="4953000"/>
            <a:ext cx="70104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-</a:t>
            </a:r>
            <a:r>
              <a:rPr lang="en-US" sz="1600" dirty="0" smtClean="0"/>
              <a:t> Impact:  higher unemployment rates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4738" y="2142931"/>
            <a:ext cx="502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2156936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Significant % of counties increased their levels of BB adoption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43938" y="2514600"/>
            <a:ext cx="6282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Factors Affecting Broadband</a:t>
            </a:r>
            <a:br>
              <a:rPr lang="en-US" sz="4100" dirty="0" smtClean="0"/>
            </a:br>
            <a:r>
              <a:rPr lang="en-US" sz="4100" dirty="0" smtClean="0"/>
              <a:t>Adoption in Rural Areas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Connected Nation Case Study: Pre/post study</a:t>
            </a:r>
          </a:p>
          <a:p>
            <a:pPr lvl="1"/>
            <a:r>
              <a:rPr lang="en-US" sz="1800" dirty="0" smtClean="0"/>
              <a:t>County-level data based on two (2) states that began after 2008 ; used Mahalanobis technique to </a:t>
            </a:r>
            <a:r>
              <a:rPr lang="en-US" sz="1800" u="sng" dirty="0" smtClean="0"/>
              <a:t>match</a:t>
            </a:r>
            <a:r>
              <a:rPr lang="en-US" sz="1800" dirty="0" smtClean="0"/>
              <a:t> participating counties with otherwise similar non-participant counties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7620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Participating counties did exhibit higher </a:t>
            </a:r>
            <a:r>
              <a:rPr lang="en-US" u="sng" dirty="0" smtClean="0"/>
              <a:t>increases</a:t>
            </a:r>
            <a:r>
              <a:rPr lang="en-US" dirty="0" smtClean="0"/>
              <a:t> in the </a:t>
            </a:r>
            <a:r>
              <a:rPr lang="en-US" u="sng" dirty="0" smtClean="0"/>
              <a:t>number of residential providers </a:t>
            </a:r>
            <a:r>
              <a:rPr lang="en-US" dirty="0" smtClean="0"/>
              <a:t>(particularly in noncore)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562600"/>
            <a:ext cx="7620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 only </a:t>
            </a:r>
            <a:r>
              <a:rPr lang="en-US" i="1" dirty="0" smtClean="0"/>
              <a:t>metro</a:t>
            </a:r>
            <a:r>
              <a:rPr lang="en-US" dirty="0" smtClean="0"/>
              <a:t> counties saw higher increases in </a:t>
            </a:r>
            <a:r>
              <a:rPr lang="en-US" u="sng" dirty="0" smtClean="0"/>
              <a:t>broadband adoption</a:t>
            </a:r>
            <a:r>
              <a:rPr lang="en-US" dirty="0" smtClean="0"/>
              <a:t>…micro counties were </a:t>
            </a:r>
            <a:r>
              <a:rPr lang="en-US" u="sng" dirty="0" smtClean="0"/>
              <a:t>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FCC Data (2008)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895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CN Participation (2008-09)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FCC Data (2011)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66393" y="3669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CN Non-participants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81200" y="3124200"/>
            <a:ext cx="685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3472543"/>
            <a:ext cx="609600" cy="374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3541931"/>
            <a:ext cx="685800" cy="2748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9600" y="3124200"/>
            <a:ext cx="7620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Broadband’s Contribution to Economic Health in 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14478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Cross-section Spatial Models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First-differenced Regression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Propensity Score Matching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416145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 smtClean="0"/>
              <a:t>3 Distinct Modeling Efforts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95800" y="2362200"/>
            <a:ext cx="3810000" cy="1293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Listed in order of increasing claims that can be made about causality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114800"/>
            <a:ext cx="4724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800" dirty="0" smtClean="0"/>
              <a:t>Economic Health Variables of Interest </a:t>
            </a:r>
          </a:p>
          <a:p>
            <a:pPr marL="114300" indent="0">
              <a:buNone/>
            </a:pPr>
            <a:r>
              <a:rPr lang="en-US" sz="1800" dirty="0" smtClean="0"/>
              <a:t>            (Typically measured in 2010)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% of employees classified as “creative class”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% of non-farm proprietors (self-employed)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Non-farm proprietor income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Median household income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% in poverty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Number of firms with paid employees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Total employed</a:t>
            </a:r>
            <a:endParaRPr lang="en-US" sz="16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3962400"/>
            <a:ext cx="4495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800" dirty="0" smtClean="0"/>
              <a:t>Adoption / Availability Measures to Test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(Measured in 2010)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Low % without BB Availability (&lt;15%)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Hi download speeds (&gt; 10 mbps)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Hi adoption rates (&gt;60%)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Hi # providers (≥6)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High % without BB Availability (&gt;35%)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Low download speeds (&lt;3 mbps)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Low adoption rates (&lt;40%)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1800" dirty="0" smtClean="0"/>
              <a:t>Low # providers (≤3)</a:t>
            </a:r>
          </a:p>
          <a:p>
            <a:pPr marL="457200" indent="-342900">
              <a:buFont typeface="+mj-lt"/>
              <a:buAutoNum type="arabicPeriod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830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Broadband’s Contribution to Economic Health in 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Cross-section spatial models: 2010 Economic health indicators</a:t>
            </a:r>
          </a:p>
          <a:p>
            <a:pPr lvl="1"/>
            <a:r>
              <a:rPr lang="en-US" dirty="0" smtClean="0"/>
              <a:t>Population size, educational attainment, age groups, race/ethnicity, unemployment rate, metro status, and natural amenities </a:t>
            </a:r>
            <a:r>
              <a:rPr lang="en-US" dirty="0"/>
              <a:t>were used as </a:t>
            </a:r>
            <a:r>
              <a:rPr lang="en-US" b="1" dirty="0"/>
              <a:t>control </a:t>
            </a:r>
            <a:r>
              <a:rPr lang="en-US" b="1" dirty="0" smtClean="0"/>
              <a:t>variables; </a:t>
            </a:r>
            <a:r>
              <a:rPr lang="en-US" dirty="0" smtClean="0"/>
              <a:t>the broadband adoption/availability measures were our primary variables of interest</a:t>
            </a:r>
            <a:endParaRPr lang="en-US" b="1" dirty="0" smtClean="0"/>
          </a:p>
          <a:p>
            <a:pPr lvl="1"/>
            <a:r>
              <a:rPr lang="en-US" dirty="0" smtClean="0"/>
              <a:t>Percentage of population without broadband and low number of providers </a:t>
            </a:r>
            <a:r>
              <a:rPr lang="en-US" b="1" dirty="0" smtClean="0"/>
              <a:t>impacted all (7)</a:t>
            </a:r>
            <a:r>
              <a:rPr lang="en-US" dirty="0" smtClean="0"/>
              <a:t> economic health indicators</a:t>
            </a:r>
          </a:p>
          <a:p>
            <a:pPr lvl="1"/>
            <a:r>
              <a:rPr lang="en-US" dirty="0" smtClean="0"/>
              <a:t>Increases in the percent population without access to broadband were associated with </a:t>
            </a:r>
            <a:r>
              <a:rPr lang="en-US" b="1" dirty="0" smtClean="0"/>
              <a:t>decreases in </a:t>
            </a:r>
            <a:r>
              <a:rPr lang="en-US" dirty="0" smtClean="0"/>
              <a:t>nonfarm proprietor average income, median household income, total firms with paid employees, and total employed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 smtClean="0"/>
              <a:t>“high” </a:t>
            </a:r>
            <a:r>
              <a:rPr lang="en-US" dirty="0" smtClean="0"/>
              <a:t>broadband adoption/availability had a </a:t>
            </a:r>
            <a:r>
              <a:rPr lang="en-US" b="1" dirty="0" smtClean="0"/>
              <a:t>positive</a:t>
            </a:r>
            <a:r>
              <a:rPr lang="en-US" dirty="0" smtClean="0"/>
              <a:t> impact on total jobs and number of firms while all </a:t>
            </a:r>
            <a:r>
              <a:rPr lang="en-US" b="1" dirty="0" smtClean="0"/>
              <a:t>“low” </a:t>
            </a:r>
            <a:r>
              <a:rPr lang="en-US" dirty="0" smtClean="0"/>
              <a:t>indicators had a </a:t>
            </a:r>
            <a:r>
              <a:rPr lang="en-US" b="1" dirty="0" smtClean="0"/>
              <a:t>negative</a:t>
            </a:r>
            <a:r>
              <a:rPr lang="en-US" dirty="0" smtClean="0"/>
              <a:t> impact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7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Broadband’s Contribution to Economic Health in 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differenced regressions: </a:t>
            </a:r>
          </a:p>
          <a:p>
            <a:pPr lvl="1"/>
            <a:r>
              <a:rPr lang="en-US" dirty="0" smtClean="0"/>
              <a:t>Dependent Variable:  2008-2010 Change in Economic Health indicators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77416" y="2895600"/>
            <a:ext cx="7828384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Increases in broadband adoption had a </a:t>
            </a:r>
            <a:r>
              <a:rPr lang="en-US" sz="2000" b="1" dirty="0"/>
              <a:t>positive impact </a:t>
            </a:r>
            <a:r>
              <a:rPr lang="en-US" sz="2000" dirty="0"/>
              <a:t>on changes in </a:t>
            </a:r>
            <a:r>
              <a:rPr lang="en-US" sz="2000" b="1" dirty="0"/>
              <a:t>median household income</a:t>
            </a:r>
            <a:r>
              <a:rPr lang="en-US" sz="2000" dirty="0"/>
              <a:t> and </a:t>
            </a:r>
            <a:r>
              <a:rPr lang="en-US" sz="2000" b="1" dirty="0"/>
              <a:t>total employment </a:t>
            </a:r>
            <a:r>
              <a:rPr lang="en-US" sz="2000" dirty="0"/>
              <a:t>(analysis limited to non-metro counties)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Particularly impressive – focuses on only recent adoption and over a short period of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416" y="4953000"/>
            <a:ext cx="7828384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 impacts on economic health indicators when using change in residential </a:t>
            </a:r>
            <a:r>
              <a:rPr lang="en-US" sz="2000" b="1" dirty="0">
                <a:solidFill>
                  <a:schemeClr val="tx1"/>
                </a:solidFill>
              </a:rPr>
              <a:t>providers</a:t>
            </a:r>
            <a:r>
              <a:rPr lang="en-US" sz="2000" dirty="0">
                <a:solidFill>
                  <a:schemeClr val="tx1"/>
                </a:solidFill>
              </a:rPr>
              <a:t> rather than broadband </a:t>
            </a:r>
            <a:r>
              <a:rPr lang="en-US" sz="2000" b="1" dirty="0">
                <a:solidFill>
                  <a:schemeClr val="tx1"/>
                </a:solidFill>
              </a:rPr>
              <a:t>adoption</a:t>
            </a:r>
          </a:p>
        </p:txBody>
      </p:sp>
    </p:spTree>
    <p:extLst>
      <p:ext uri="{BB962C8B-B14F-4D97-AF65-F5344CB8AC3E}">
        <p14:creationId xmlns:p14="http://schemas.microsoft.com/office/powerpoint/2010/main" val="14002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Broadband’s Contribution to Economic Health in Rural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Propensity score matching: economic health indicators</a:t>
            </a:r>
          </a:p>
          <a:p>
            <a:pPr lvl="1"/>
            <a:r>
              <a:rPr lang="en-US" dirty="0" smtClean="0"/>
              <a:t>Compared treated (using broadband availability/adoption criteria) versus non-treated counties; matched based on their probabilities of reaching the broadband threshold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110205"/>
            <a:ext cx="7543800" cy="12331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High levels of Broadband adoption (in non-metro counties) </a:t>
            </a:r>
            <a:r>
              <a:rPr lang="en-US" sz="2000" b="1" dirty="0"/>
              <a:t>influenced economic growth </a:t>
            </a:r>
            <a:r>
              <a:rPr lang="en-US" sz="2000" dirty="0"/>
              <a:t>increasing median household income and reducing poverty, unemployment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664" y="4572000"/>
            <a:ext cx="7462935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</a:t>
            </a:r>
            <a:r>
              <a:rPr lang="en-US" dirty="0"/>
              <a:t>levels of Broadband </a:t>
            </a:r>
            <a:r>
              <a:rPr lang="en-US" dirty="0" smtClean="0"/>
              <a:t>adoption </a:t>
            </a:r>
            <a:r>
              <a:rPr lang="en-US" b="1" dirty="0" smtClean="0"/>
              <a:t>negatively impacted </a:t>
            </a:r>
            <a:r>
              <a:rPr lang="en-US" dirty="0" smtClean="0"/>
              <a:t>changes in number of firms,  total employment, and unemployment rates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5834742"/>
            <a:ext cx="4909457" cy="718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Broadband </a:t>
            </a:r>
            <a:r>
              <a:rPr lang="en-US" sz="2000" b="1" u="sng" dirty="0" smtClean="0"/>
              <a:t>adoption</a:t>
            </a:r>
            <a:r>
              <a:rPr lang="en-US" sz="2000" dirty="0" smtClean="0"/>
              <a:t> thresholds impact economic health more than </a:t>
            </a:r>
            <a:r>
              <a:rPr lang="en-US" sz="2000" b="1" u="sng" dirty="0" smtClean="0"/>
              <a:t>availability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7189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6294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Metro / Micro / Noncore Counties</a:t>
            </a:r>
          </a:p>
          <a:p>
            <a:pPr lvl="1"/>
            <a:r>
              <a:rPr lang="en-US" dirty="0" smtClean="0"/>
              <a:t>Metropolitan:  Urban core of ≥ 50,000 (or 25% of workforce commutes to an urban core)</a:t>
            </a:r>
          </a:p>
          <a:p>
            <a:pPr lvl="1"/>
            <a:r>
              <a:rPr lang="en-US" dirty="0" smtClean="0"/>
              <a:t>Micro:  Urban core of 10,000 – 49,999 (or 25% of workforce commutes to an urban core of that size)</a:t>
            </a:r>
          </a:p>
          <a:p>
            <a:pPr lvl="1"/>
            <a:r>
              <a:rPr lang="en-US" dirty="0" smtClean="0"/>
              <a:t>Noncore:  The rest</a:t>
            </a:r>
          </a:p>
          <a:p>
            <a:pPr lvl="1"/>
            <a:endParaRPr lang="en-US" dirty="0"/>
          </a:p>
          <a:p>
            <a:r>
              <a:rPr lang="en-US" sz="2000" dirty="0" smtClean="0"/>
              <a:t>Broadband</a:t>
            </a:r>
          </a:p>
          <a:p>
            <a:pPr lvl="1"/>
            <a:r>
              <a:rPr lang="en-US" dirty="0" smtClean="0"/>
              <a:t>Current:  4 mbps Down, 1 mbps Up</a:t>
            </a:r>
          </a:p>
          <a:p>
            <a:pPr lvl="1"/>
            <a:r>
              <a:rPr lang="en-US" dirty="0" smtClean="0"/>
              <a:t>Historical:  200 kbps in at least 1 direction</a:t>
            </a:r>
          </a:p>
          <a:p>
            <a:pPr lvl="1"/>
            <a:r>
              <a:rPr lang="en-US" dirty="0" smtClean="0"/>
              <a:t>Various thresholds used depending on data sources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660502" y="2461340"/>
            <a:ext cx="228600" cy="9295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27414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Nonmetro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 …Some gains, but lags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Using CPS household-level data, the broadband adoption gap between metro and non-metro areas </a:t>
            </a:r>
            <a:r>
              <a:rPr lang="en-US" b="1" dirty="0" smtClean="0"/>
              <a:t>remained at 13 percentage points </a:t>
            </a:r>
            <a:r>
              <a:rPr lang="en-US" dirty="0" smtClean="0"/>
              <a:t>in both 2003 and 2010; however this gap </a:t>
            </a:r>
            <a:r>
              <a:rPr lang="en-US" b="1" dirty="0"/>
              <a:t>increased</a:t>
            </a:r>
            <a:r>
              <a:rPr lang="en-US" dirty="0"/>
              <a:t>  among low income, low education, and </a:t>
            </a:r>
            <a:r>
              <a:rPr lang="en-US" dirty="0" smtClean="0"/>
              <a:t>elderly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Using FCC county-level data, rural counties experienced a </a:t>
            </a:r>
            <a:r>
              <a:rPr lang="en-US" b="1" dirty="0" smtClean="0"/>
              <a:t>significant improvement </a:t>
            </a:r>
            <a:r>
              <a:rPr lang="en-US" dirty="0" smtClean="0"/>
              <a:t>regarding broadband adoption between 2008 and 2011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Logistic regressions showed traditional factors – income, education, age, race, and non-metro location – playing a role in adopting broadband between 2003 and 2010;  low numbers of providers have a negative impact while higher levels of broadband availability have a positive impact</a:t>
            </a:r>
          </a:p>
        </p:txBody>
      </p:sp>
    </p:spTree>
    <p:extLst>
      <p:ext uri="{BB962C8B-B14F-4D97-AF65-F5344CB8AC3E}">
        <p14:creationId xmlns:p14="http://schemas.microsoft.com/office/powerpoint/2010/main" val="17726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 …quality of service and employment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Regression models:</a:t>
            </a:r>
          </a:p>
          <a:p>
            <a:pPr marL="411480" lvl="1" indent="0">
              <a:buNone/>
            </a:pPr>
            <a:r>
              <a:rPr lang="en-US" b="1" dirty="0" smtClean="0"/>
              <a:t>	**employment </a:t>
            </a:r>
            <a:r>
              <a:rPr lang="en-US" dirty="0" smtClean="0"/>
              <a:t>in specific industries (real estate and information sectors) as well as </a:t>
            </a:r>
            <a:r>
              <a:rPr lang="en-US" b="1" dirty="0" smtClean="0"/>
              <a:t>broadband speed </a:t>
            </a:r>
            <a:r>
              <a:rPr lang="en-US" dirty="0" smtClean="0"/>
              <a:t>have an impact on </a:t>
            </a:r>
            <a:r>
              <a:rPr lang="en-US" b="1" dirty="0" smtClean="0"/>
              <a:t>adoption rates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Connected Nation case studies: </a:t>
            </a:r>
          </a:p>
          <a:p>
            <a:pPr marL="411480" lvl="1" indent="0">
              <a:buNone/>
            </a:pPr>
            <a:r>
              <a:rPr lang="en-US" dirty="0" smtClean="0"/>
              <a:t> 	**positive results increasing the </a:t>
            </a:r>
            <a:r>
              <a:rPr lang="en-US" b="1" dirty="0" smtClean="0"/>
              <a:t>number of providers </a:t>
            </a:r>
            <a:r>
              <a:rPr lang="en-US" dirty="0" smtClean="0"/>
              <a:t>in rural counties, but no increase in broadband adoption </a:t>
            </a:r>
          </a:p>
          <a:p>
            <a:endParaRPr lang="en-US" dirty="0"/>
          </a:p>
          <a:p>
            <a:r>
              <a:rPr lang="en-US" dirty="0" smtClean="0"/>
              <a:t>We found that low levels of adoption, providers, and broadband availability associated with lower median household income, higher levels of poverty, and decreased numbers of firms and total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 …economic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analysis showed </a:t>
            </a:r>
            <a:r>
              <a:rPr lang="en-US" dirty="0"/>
              <a:t>that increases </a:t>
            </a:r>
            <a:r>
              <a:rPr lang="en-US" dirty="0" smtClean="0"/>
              <a:t>in </a:t>
            </a:r>
            <a:r>
              <a:rPr lang="en-US" dirty="0"/>
              <a:t>broadband adoption between 2008 and </a:t>
            </a:r>
            <a:r>
              <a:rPr lang="en-US" dirty="0" smtClean="0"/>
              <a:t>2010 resulted in higher levels of </a:t>
            </a:r>
            <a:r>
              <a:rPr lang="en-US" b="1" dirty="0" smtClean="0"/>
              <a:t>median household income </a:t>
            </a:r>
            <a:r>
              <a:rPr lang="en-US" dirty="0" smtClean="0"/>
              <a:t>and </a:t>
            </a:r>
            <a:r>
              <a:rPr lang="en-US" b="1" dirty="0" smtClean="0"/>
              <a:t>total employment</a:t>
            </a:r>
            <a:r>
              <a:rPr lang="en-US" dirty="0" smtClean="0"/>
              <a:t> (for non-metro counties)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Model results found that broadband </a:t>
            </a:r>
            <a:r>
              <a:rPr lang="en-US" b="1" dirty="0" smtClean="0"/>
              <a:t>adoption</a:t>
            </a:r>
            <a:r>
              <a:rPr lang="en-US" dirty="0" smtClean="0"/>
              <a:t> thresholds have more impact on changes in economic health indicators than broadband </a:t>
            </a:r>
            <a:r>
              <a:rPr lang="en-US" b="1" dirty="0" smtClean="0"/>
              <a:t>availability</a:t>
            </a:r>
            <a:r>
              <a:rPr lang="en-US" dirty="0" smtClean="0"/>
              <a:t> thresholds in non-metro counties between 2001 and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broadband infrastructure to less economically robust regions lacking broadband (FCC’s Connect America Fund, FCC Broadband Adoption Pilot Program incentives)</a:t>
            </a:r>
          </a:p>
          <a:p>
            <a:r>
              <a:rPr lang="en-US" dirty="0" smtClean="0"/>
              <a:t>However, availability is not the entire solution</a:t>
            </a:r>
          </a:p>
          <a:p>
            <a:pPr lvl="1"/>
            <a:r>
              <a:rPr lang="en-US" dirty="0" smtClean="0"/>
              <a:t>Higher number of providers does not translate into increases in adoption, particularly in non-metro areas (Connected Nation case study)</a:t>
            </a:r>
          </a:p>
          <a:p>
            <a:r>
              <a:rPr lang="en-US" dirty="0"/>
              <a:t>The demand side – broadband adoption – must receive attention as well</a:t>
            </a:r>
          </a:p>
          <a:p>
            <a:r>
              <a:rPr lang="en-US" dirty="0" smtClean="0"/>
              <a:t>Focus adoption programs on populations with lower levels of income and education as well as racial/ethnic minorities, also rural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Place-based differences have become less important over time (decomposition results)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imited exposure can depress peoples’ interest in broadband</a:t>
            </a:r>
          </a:p>
          <a:p>
            <a:pPr lvl="1"/>
            <a:r>
              <a:rPr lang="en-US" dirty="0" smtClean="0"/>
              <a:t>Policy implication:  community anchor sites, highly public demonstrations of </a:t>
            </a:r>
            <a:r>
              <a:rPr lang="en-US" dirty="0" err="1" smtClean="0"/>
              <a:t>broadband’s</a:t>
            </a:r>
            <a:r>
              <a:rPr lang="en-US" dirty="0" smtClean="0"/>
              <a:t> potential</a:t>
            </a:r>
          </a:p>
          <a:p>
            <a:r>
              <a:rPr lang="en-US" dirty="0" smtClean="0"/>
              <a:t>Build on diffusion factors such as trialability, observability, compatibility to expose non-adopters to the technology</a:t>
            </a:r>
          </a:p>
          <a:p>
            <a:r>
              <a:rPr lang="en-US" dirty="0" smtClean="0"/>
              <a:t>Though wireless deployment is helpful, many of the productivity gains and economic advantages of broadband are limited through this technology</a:t>
            </a:r>
          </a:p>
          <a:p>
            <a:r>
              <a:rPr lang="en-US" dirty="0" smtClean="0"/>
              <a:t>Support data gathering related to price / affordability (including bundles) and service quality (speed)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48000" cy="1143000"/>
          </a:xfrm>
        </p:spPr>
        <p:txBody>
          <a:bodyPr/>
          <a:lstStyle/>
          <a:p>
            <a:r>
              <a:rPr lang="en-US" dirty="0" smtClean="0"/>
              <a:t>Some Light Reading…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5264352" cy="657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Population Survey – Internet use supplement</a:t>
            </a:r>
          </a:p>
          <a:p>
            <a:pPr lvl="1"/>
            <a:r>
              <a:rPr lang="en-US" dirty="0"/>
              <a:t>Years: 2003, 2010 (most current)</a:t>
            </a:r>
          </a:p>
          <a:p>
            <a:pPr lvl="1"/>
            <a:r>
              <a:rPr lang="en-US" dirty="0" smtClean="0"/>
              <a:t>40,000+ observations (10,000+ non-metro); household-level</a:t>
            </a:r>
          </a:p>
          <a:p>
            <a:pPr lvl="1"/>
            <a:r>
              <a:rPr lang="en-US" dirty="0" smtClean="0"/>
              <a:t>Only differentiates between metro / non-metro (no county ID)</a:t>
            </a:r>
            <a:endParaRPr lang="en-US" dirty="0"/>
          </a:p>
          <a:p>
            <a:r>
              <a:rPr lang="en-US" dirty="0"/>
              <a:t>FCC County-level broadband adoption data</a:t>
            </a:r>
          </a:p>
          <a:p>
            <a:pPr lvl="1"/>
            <a:r>
              <a:rPr lang="en-US" dirty="0"/>
              <a:t>Years: 2008,2010, and 2011 (most current)</a:t>
            </a:r>
          </a:p>
          <a:p>
            <a:pPr lvl="1"/>
            <a:r>
              <a:rPr lang="en-US" dirty="0"/>
              <a:t>3,000+ </a:t>
            </a:r>
            <a:r>
              <a:rPr lang="en-US" dirty="0" smtClean="0"/>
              <a:t>counties</a:t>
            </a:r>
          </a:p>
          <a:p>
            <a:pPr lvl="2"/>
            <a:r>
              <a:rPr lang="en-US" dirty="0" smtClean="0"/>
              <a:t>671 </a:t>
            </a:r>
            <a:r>
              <a:rPr lang="en-US" dirty="0" err="1" smtClean="0"/>
              <a:t>micropolitan</a:t>
            </a:r>
            <a:endParaRPr lang="en-US" dirty="0" smtClean="0"/>
          </a:p>
          <a:p>
            <a:pPr lvl="2"/>
            <a:r>
              <a:rPr lang="en-US" dirty="0" smtClean="0"/>
              <a:t>1,366 non-core</a:t>
            </a:r>
            <a:endParaRPr lang="en-US" dirty="0"/>
          </a:p>
          <a:p>
            <a:r>
              <a:rPr lang="en-US" dirty="0"/>
              <a:t>National Broadband Map – Neighborhood level</a:t>
            </a:r>
          </a:p>
          <a:p>
            <a:pPr lvl="1"/>
            <a:r>
              <a:rPr lang="en-US" dirty="0"/>
              <a:t>Years: 2010, 2011</a:t>
            </a:r>
          </a:p>
          <a:p>
            <a:pPr lvl="1"/>
            <a:r>
              <a:rPr lang="en-US" dirty="0"/>
              <a:t>3,000+ </a:t>
            </a:r>
            <a:r>
              <a:rPr lang="en-US" dirty="0" smtClean="0"/>
              <a:t>counties</a:t>
            </a:r>
          </a:p>
          <a:p>
            <a:pPr lvl="2"/>
            <a:r>
              <a:rPr lang="en-US" dirty="0" smtClean="0"/>
              <a:t>Aggregated to county-level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3505200"/>
            <a:ext cx="2743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mesh </a:t>
            </a:r>
            <a:r>
              <a:rPr lang="en-US" sz="2400" u="sng" dirty="0" smtClean="0"/>
              <a:t>adoption</a:t>
            </a:r>
            <a:r>
              <a:rPr lang="en-US" sz="2400" dirty="0" smtClean="0"/>
              <a:t> data with </a:t>
            </a:r>
            <a:r>
              <a:rPr lang="en-US" sz="2400" u="sng" dirty="0" smtClean="0"/>
              <a:t>availability</a:t>
            </a:r>
            <a:r>
              <a:rPr lang="en-US" sz="2400" dirty="0" smtClean="0"/>
              <a:t> data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5600" y="2743200"/>
            <a:ext cx="13716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05400" y="3505200"/>
            <a:ext cx="28956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419600"/>
            <a:ext cx="44196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743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Household Broadband Adoption Rates by Metro/NM Status, 2003 and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400799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09800"/>
            <a:ext cx="7396923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36546" y="8382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Metro – Non-metro Gap</a:t>
            </a:r>
            <a:r>
              <a:rPr lang="en-US" sz="1600" b="1" u="sng" dirty="0" smtClean="0"/>
              <a:t> consistent</a:t>
            </a:r>
            <a:r>
              <a:rPr lang="en-US" sz="1600" dirty="0" smtClean="0"/>
              <a:t> since 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8349"/>
            <a:ext cx="6559935" cy="41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630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Household Broadband Adoption Rates by Income, 2003 and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4724400"/>
            <a:ext cx="1524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6546" y="8382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Metro – Non-metro Gap</a:t>
            </a:r>
            <a:r>
              <a:rPr lang="en-US" sz="1600" b="1" u="sng" dirty="0" smtClean="0"/>
              <a:t> higher</a:t>
            </a:r>
            <a:r>
              <a:rPr lang="en-US" sz="1600" dirty="0" smtClean="0"/>
              <a:t> in 2010 for lower income levels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4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9667"/>
            <a:ext cx="6499892" cy="413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653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Household Broadband Adoption Rates by Education, 2003 and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407886" y="5257800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6546" y="8382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Metro – Non-metro Gap</a:t>
            </a:r>
            <a:r>
              <a:rPr lang="en-US" sz="1600" b="1" u="sng" dirty="0" smtClean="0"/>
              <a:t> higher</a:t>
            </a:r>
            <a:r>
              <a:rPr lang="en-US" sz="1600" dirty="0" smtClean="0"/>
              <a:t> in 2010 for lower education levels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07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0" y="2269667"/>
            <a:ext cx="6499892" cy="413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596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Household Broadband Adoption Rates by Age, 2003 and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648200" y="5334000"/>
            <a:ext cx="609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6546" y="8382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Metro – Non-metro Gap</a:t>
            </a:r>
            <a:r>
              <a:rPr lang="en-US" sz="1600" b="1" u="sng" dirty="0" smtClean="0"/>
              <a:t> higher</a:t>
            </a:r>
            <a:r>
              <a:rPr lang="en-US" sz="1600" dirty="0" smtClean="0"/>
              <a:t> in 2010 for those over age 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98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74332"/>
            <a:ext cx="6553200" cy="416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/>
          </a:bodyPr>
          <a:lstStyle/>
          <a:p>
            <a:r>
              <a:rPr lang="en-US" dirty="0" smtClean="0"/>
              <a:t>Metro Vs. Non-Metro</a:t>
            </a:r>
            <a:br>
              <a:rPr lang="en-US" dirty="0" smtClean="0"/>
            </a:br>
            <a:r>
              <a:rPr lang="en-US" dirty="0" smtClean="0"/>
              <a:t>Broadband Divide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605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Household Broadband Adoption Rates by Race, 2003 and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657" y="6400800"/>
            <a:ext cx="493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Current Population Survey Internet Use Supplement, 2003 &amp; 2010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648200" y="4724400"/>
            <a:ext cx="682171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49530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06571" y="838200"/>
            <a:ext cx="267062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Metro – Non-metro Gap</a:t>
            </a:r>
            <a:r>
              <a:rPr lang="en-US" sz="1600" b="1" u="sng" dirty="0" smtClean="0"/>
              <a:t> higher</a:t>
            </a:r>
            <a:r>
              <a:rPr lang="en-US" sz="1600" dirty="0" smtClean="0"/>
              <a:t> in 2010 for Blacks, Hispanics, Other race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117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1952</TotalTime>
  <Words>2204</Words>
  <Application>Microsoft Office PowerPoint</Application>
  <PresentationFormat>On-screen Show (4:3)</PresentationFormat>
  <Paragraphs>283</Paragraphs>
  <Slides>35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Rural Broadband Availability and Adoption: Evidence, Policy Challenges, and Options</vt:lpstr>
      <vt:lpstr>Webinar Content</vt:lpstr>
      <vt:lpstr>Definitions</vt:lpstr>
      <vt:lpstr>Data Used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</vt:lpstr>
      <vt:lpstr>Metro Vs. Non-Metro Broadband Divide:  Download Speed</vt:lpstr>
      <vt:lpstr>Metro Vs. Non-Metro Broadband Divide:  Upload Speed</vt:lpstr>
      <vt:lpstr>Factors Affecting Broadband Adoption in Rural Areas</vt:lpstr>
      <vt:lpstr>Factors Affecting Broadband Adoption in Rural Areas</vt:lpstr>
      <vt:lpstr>Factors Affecting Broadband Adoption in Rural Areas</vt:lpstr>
      <vt:lpstr>Factors Affecting Broadband Adoption in Rural Areas</vt:lpstr>
      <vt:lpstr>Factors Affecting Broadband Adoption in Rural Areas</vt:lpstr>
      <vt:lpstr>Factors Affecting Broadband Adoption in Rural Areas</vt:lpstr>
      <vt:lpstr>Broadband’s Contribution to Economic Health in Rural Areas</vt:lpstr>
      <vt:lpstr>Broadband’s Contribution to Economic Health in Rural Areas</vt:lpstr>
      <vt:lpstr>Broadband’s Contribution to Economic Health in Rural Areas</vt:lpstr>
      <vt:lpstr>Broadband’s Contribution to Economic Health in Rural Areas</vt:lpstr>
      <vt:lpstr>In summary …Some gains, but lags remain</vt:lpstr>
      <vt:lpstr>In summary …quality of service and employment effects</vt:lpstr>
      <vt:lpstr>In summary …economic impact</vt:lpstr>
      <vt:lpstr>Policy Options</vt:lpstr>
      <vt:lpstr>Policy Options</vt:lpstr>
      <vt:lpstr>Some Light Reading…</vt:lpstr>
    </vt:vector>
  </TitlesOfParts>
  <Company>MSU Extension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Broadband Availability and Adoption: Evidence, Policy Challenges, and Options</dc:title>
  <dc:creator>Extension Service</dc:creator>
  <cp:lastModifiedBy>kub22</cp:lastModifiedBy>
  <cp:revision>175</cp:revision>
  <cp:lastPrinted>2013-03-05T23:50:25Z</cp:lastPrinted>
  <dcterms:created xsi:type="dcterms:W3CDTF">2013-02-12T18:45:09Z</dcterms:created>
  <dcterms:modified xsi:type="dcterms:W3CDTF">2013-04-22T13:17:01Z</dcterms:modified>
</cp:coreProperties>
</file>