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80" r:id="rId4"/>
    <p:sldId id="270" r:id="rId5"/>
    <p:sldId id="281" r:id="rId6"/>
    <p:sldId id="282" r:id="rId7"/>
    <p:sldId id="283" r:id="rId8"/>
    <p:sldId id="284" r:id="rId9"/>
    <p:sldId id="258" r:id="rId10"/>
    <p:sldId id="262" r:id="rId11"/>
    <p:sldId id="265" r:id="rId12"/>
    <p:sldId id="268" r:id="rId13"/>
    <p:sldId id="274" r:id="rId14"/>
    <p:sldId id="271" r:id="rId15"/>
    <p:sldId id="266" r:id="rId16"/>
    <p:sldId id="277" r:id="rId17"/>
    <p:sldId id="272" r:id="rId18"/>
    <p:sldId id="275" r:id="rId19"/>
    <p:sldId id="273" r:id="rId20"/>
    <p:sldId id="279" r:id="rId21"/>
    <p:sldId id="263" r:id="rId22"/>
    <p:sldId id="264" r:id="rId23"/>
    <p:sldId id="260" r:id="rId24"/>
    <p:sldId id="259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06" autoAdjust="0"/>
  </p:normalViewPr>
  <p:slideViewPr>
    <p:cSldViewPr>
      <p:cViewPr>
        <p:scale>
          <a:sx n="80" d="100"/>
          <a:sy n="80" d="100"/>
        </p:scale>
        <p:origin x="152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3BF64-5E4C-43FF-9B1C-2084620B086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E4877-AF56-411E-B5EC-154624A0F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4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</a:t>
            </a:r>
            <a:r>
              <a:rPr lang="en-US" baseline="0" dirty="0"/>
              <a:t> up intros with 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E4877-AF56-411E-B5EC-154624A0F4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87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FE4877-AF56-411E-B5EC-154624A0F4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2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B1D161F-0243-462F-ACAD-93D54EABED3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EC6BA79-A40D-40C2-820B-96C12EF9C4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iti.psu.ed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hw121@" TargetMode="External"/><Relationship Id="rId2" Type="http://schemas.openxmlformats.org/officeDocument/2006/relationships/hyperlink" Target="mailto:mlf1@ps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ese.psu.edu/graduateprograms/eefe" TargetMode="External"/><Relationship Id="rId4" Type="http://schemas.openxmlformats.org/officeDocument/2006/relationships/hyperlink" Target="mailto:tjaenicke@ps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ionpath.psu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04749"/>
            <a:ext cx="3505200" cy="38357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Energy, Environmental, and Food Economics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Graduate Program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4724400"/>
            <a:ext cx="3309803" cy="12606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August 20, 2020</a:t>
            </a:r>
          </a:p>
          <a:p>
            <a:endParaRPr lang="en-US" dirty="0"/>
          </a:p>
          <a:p>
            <a:r>
              <a:rPr lang="en-US" dirty="0"/>
              <a:t>Douglas H. Wrenn</a:t>
            </a:r>
          </a:p>
          <a:p>
            <a:r>
              <a:rPr lang="en-US" dirty="0"/>
              <a:t>Grad Director, EFFE</a:t>
            </a:r>
          </a:p>
        </p:txBody>
      </p:sp>
    </p:spTree>
    <p:extLst>
      <p:ext uri="{BB962C8B-B14F-4D97-AF65-F5344CB8AC3E}">
        <p14:creationId xmlns:p14="http://schemas.microsoft.com/office/powerpoint/2010/main" val="1676948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Course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4000948"/>
          </a:xfrm>
        </p:spPr>
        <p:txBody>
          <a:bodyPr>
            <a:normAutofit/>
          </a:bodyPr>
          <a:lstStyle/>
          <a:p>
            <a:r>
              <a:rPr lang="en-US" dirty="0"/>
              <a:t>Spring offerings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Micro –</a:t>
            </a:r>
            <a:r>
              <a:rPr lang="en-US" b="1" u="sng" dirty="0">
                <a:solidFill>
                  <a:srgbClr val="FF0000"/>
                </a:solidFill>
              </a:rPr>
              <a:t>BA 513</a:t>
            </a:r>
            <a:r>
              <a:rPr lang="en-US" dirty="0">
                <a:solidFill>
                  <a:srgbClr val="FF0000"/>
                </a:solidFill>
              </a:rPr>
              <a:t> (or ECON 521)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Econometrics – EEFE 511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Applied Welfare – EEFE/EME 529</a:t>
            </a:r>
          </a:p>
          <a:p>
            <a:pPr lvl="1"/>
            <a:endParaRPr lang="en-US" dirty="0"/>
          </a:p>
          <a:p>
            <a:r>
              <a:rPr lang="en-US" dirty="0"/>
              <a:t>Other classes to check out: ECON!</a:t>
            </a:r>
          </a:p>
        </p:txBody>
      </p:sp>
    </p:spTree>
    <p:extLst>
      <p:ext uri="{BB962C8B-B14F-4D97-AF65-F5344CB8AC3E}">
        <p14:creationId xmlns:p14="http://schemas.microsoft.com/office/powerpoint/2010/main" val="3708111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Scholarship and Research Integrity Program (SARI)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92474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“All graduate students at Penn State must engage in a total of 5 (sixty-minute) hours of discipline-specific, discussion-based training during their graduate career.”</a:t>
            </a:r>
          </a:p>
          <a:p>
            <a:pPr lvl="1"/>
            <a:r>
              <a:rPr lang="en-US" dirty="0"/>
              <a:t>EEFE 590 (now in the second year) provides 3 hours</a:t>
            </a:r>
          </a:p>
          <a:p>
            <a:pPr lvl="1"/>
            <a:r>
              <a:rPr lang="en-US" dirty="0"/>
              <a:t>Need to do online tutorial Responsible Conduct of Research (RCR – Social and Behavioral Science) through CITI training (</a:t>
            </a:r>
            <a:r>
              <a:rPr lang="en-US" dirty="0">
                <a:hlinkClick r:id="rId2"/>
              </a:rPr>
              <a:t>http://citi.psu.edu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ORP educational offerings (such as Brownbag workshops) up to 2 hours</a:t>
            </a:r>
          </a:p>
          <a:p>
            <a:pPr lvl="1"/>
            <a:r>
              <a:rPr lang="en-US" dirty="0"/>
              <a:t>Record-keeping: students need to send certificates to Michelle </a:t>
            </a:r>
          </a:p>
        </p:txBody>
      </p:sp>
    </p:spTree>
    <p:extLst>
      <p:ext uri="{BB962C8B-B14F-4D97-AF65-F5344CB8AC3E}">
        <p14:creationId xmlns:p14="http://schemas.microsoft.com/office/powerpoint/2010/main" val="199050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09908" cy="38485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Assistantship supervisor is currently also your academic advisor</a:t>
            </a:r>
          </a:p>
          <a:p>
            <a:r>
              <a:rPr lang="en-US" dirty="0"/>
              <a:t>However your assistantship supervisor is not necessarily permanent</a:t>
            </a:r>
          </a:p>
          <a:p>
            <a:r>
              <a:rPr lang="en-US" dirty="0"/>
              <a:t>Advisor’s role:</a:t>
            </a:r>
          </a:p>
          <a:p>
            <a:pPr lvl="1"/>
            <a:r>
              <a:rPr lang="en-US" dirty="0"/>
              <a:t>Provide advice about grad school</a:t>
            </a:r>
          </a:p>
          <a:p>
            <a:pPr lvl="1"/>
            <a:r>
              <a:rPr lang="en-US" dirty="0"/>
              <a:t>Opportunities to co-author papers, proposals</a:t>
            </a:r>
          </a:p>
          <a:p>
            <a:pPr lvl="1"/>
            <a:r>
              <a:rPr lang="en-US" dirty="0"/>
              <a:t>Guide thesis/dissertation </a:t>
            </a:r>
          </a:p>
          <a:p>
            <a:pPr lvl="1"/>
            <a:r>
              <a:rPr lang="en-US" dirty="0"/>
              <a:t>Support for positions, awards, etc.</a:t>
            </a:r>
          </a:p>
          <a:p>
            <a:pPr lvl="1"/>
            <a:r>
              <a:rPr lang="en-US" dirty="0"/>
              <a:t>Long-term career development </a:t>
            </a:r>
          </a:p>
        </p:txBody>
      </p:sp>
    </p:spTree>
    <p:extLst>
      <p:ext uri="{BB962C8B-B14F-4D97-AF65-F5344CB8AC3E}">
        <p14:creationId xmlns:p14="http://schemas.microsoft.com/office/powerpoint/2010/main" val="1530554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Choosing an Advisor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7109908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Most important issue:   </a:t>
            </a:r>
          </a:p>
          <a:p>
            <a:pPr marL="68580" indent="0">
              <a:buNone/>
            </a:pPr>
            <a:r>
              <a:rPr lang="en-US" b="1" dirty="0"/>
              <a:t>    Students get to choose their MS or PhD advisors. </a:t>
            </a:r>
          </a:p>
          <a:p>
            <a:endParaRPr lang="en-US" b="1" dirty="0"/>
          </a:p>
          <a:p>
            <a:r>
              <a:rPr lang="en-US" dirty="0"/>
              <a:t>A student asks; a faculty member says yes (or no)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Look for someone….</a:t>
            </a:r>
          </a:p>
          <a:p>
            <a:pPr lvl="1"/>
            <a:r>
              <a:rPr lang="en-US" dirty="0"/>
              <a:t>With similar interests</a:t>
            </a:r>
          </a:p>
          <a:p>
            <a:pPr lvl="2"/>
            <a:r>
              <a:rPr lang="en-US" dirty="0"/>
              <a:t>Does not have to be complete overlap</a:t>
            </a:r>
          </a:p>
          <a:p>
            <a:pPr lvl="2"/>
            <a:r>
              <a:rPr lang="en-US" dirty="0"/>
              <a:t>Use committee to fill in</a:t>
            </a:r>
          </a:p>
          <a:p>
            <a:pPr lvl="1"/>
            <a:r>
              <a:rPr lang="en-US" dirty="0"/>
              <a:t>You have a good relationship with, and you can develop a respectful working relationship </a:t>
            </a:r>
          </a:p>
          <a:p>
            <a:pPr lvl="1"/>
            <a:r>
              <a:rPr lang="en-US" dirty="0"/>
              <a:t>Who is accessible </a:t>
            </a:r>
          </a:p>
          <a:p>
            <a:endParaRPr lang="en-US" dirty="0"/>
          </a:p>
          <a:p>
            <a:r>
              <a:rPr lang="en-US" dirty="0"/>
              <a:t>Talk with faculty, other grad students</a:t>
            </a:r>
          </a:p>
          <a:p>
            <a:endParaRPr lang="en-US" dirty="0"/>
          </a:p>
          <a:p>
            <a:r>
              <a:rPr lang="en-US" dirty="0"/>
              <a:t>Can change later. Changing can be awkward, but it happens all the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836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Sources, Options, and Expectations</a:t>
            </a:r>
          </a:p>
        </p:txBody>
      </p:sp>
    </p:spTree>
    <p:extLst>
      <p:ext uri="{BB962C8B-B14F-4D97-AF65-F5344CB8AC3E}">
        <p14:creationId xmlns:p14="http://schemas.microsoft.com/office/powerpoint/2010/main" val="287807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Assistantships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77234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Assistantship essential to professional development </a:t>
            </a:r>
          </a:p>
          <a:p>
            <a:r>
              <a:rPr lang="en-US" dirty="0"/>
              <a:t>Seek to match students with faculty and projects related to interests</a:t>
            </a:r>
          </a:p>
          <a:p>
            <a:pPr lvl="1"/>
            <a:r>
              <a:rPr lang="en-US" dirty="0"/>
              <a:t>Be flexible and open-minded </a:t>
            </a:r>
          </a:p>
          <a:p>
            <a:pPr lvl="1"/>
            <a:r>
              <a:rPr lang="en-US" dirty="0"/>
              <a:t>Communicate about interests and options, additional guidance needed</a:t>
            </a:r>
          </a:p>
          <a:p>
            <a:r>
              <a:rPr lang="en-US" dirty="0"/>
              <a:t>Evaluation each year by both faculty and student</a:t>
            </a:r>
          </a:p>
          <a:p>
            <a:r>
              <a:rPr lang="en-US" dirty="0"/>
              <a:t>Expectation is 20 hours per week on project. The timing of those 20 hours is negotiable.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78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AD71-6C71-492A-ACCF-976D6CE5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Fellowships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A78A-06BF-4C64-B770-0B085734E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 not require working as research assistant</a:t>
            </a:r>
          </a:p>
          <a:p>
            <a:r>
              <a:rPr lang="en-US" sz="2000" dirty="0"/>
              <a:t>HOWEVER: strongly encourage you to volunteer with faculty member on research project </a:t>
            </a:r>
          </a:p>
          <a:p>
            <a:pPr lvl="1"/>
            <a:r>
              <a:rPr lang="en-US" sz="2000" dirty="0"/>
              <a:t>Encourage integration into program</a:t>
            </a:r>
          </a:p>
          <a:p>
            <a:pPr lvl="1"/>
            <a:r>
              <a:rPr lang="en-US" sz="2000" dirty="0"/>
              <a:t>Build relationship with faculty member</a:t>
            </a:r>
          </a:p>
          <a:p>
            <a:pPr lvl="1"/>
            <a:r>
              <a:rPr lang="en-US" sz="2000" dirty="0"/>
              <a:t>Develop research skills</a:t>
            </a:r>
          </a:p>
        </p:txBody>
      </p:sp>
    </p:spTree>
    <p:extLst>
      <p:ext uri="{BB962C8B-B14F-4D97-AF65-F5344CB8AC3E}">
        <p14:creationId xmlns:p14="http://schemas.microsoft.com/office/powerpoint/2010/main" val="4257035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More on Assistantships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848548"/>
          </a:xfrm>
        </p:spPr>
        <p:txBody>
          <a:bodyPr>
            <a:normAutofit/>
          </a:bodyPr>
          <a:lstStyle/>
          <a:p>
            <a:r>
              <a:rPr lang="en-US" sz="2000" dirty="0"/>
              <a:t>Funding is always tight</a:t>
            </a:r>
          </a:p>
          <a:p>
            <a:r>
              <a:rPr lang="en-US" sz="2000" dirty="0"/>
              <a:t>Some of you are funded from College of Ag/Departmental Funds</a:t>
            </a:r>
          </a:p>
          <a:p>
            <a:r>
              <a:rPr lang="en-US" sz="2000" dirty="0"/>
              <a:t>Others are funded from external grants</a:t>
            </a:r>
          </a:p>
          <a:p>
            <a:r>
              <a:rPr lang="en-US" sz="2000" dirty="0"/>
              <a:t>Encourage you to seek external funding for stipends (with the help of your advisor)</a:t>
            </a:r>
          </a:p>
          <a:p>
            <a:pPr lvl="1"/>
            <a:r>
              <a:rPr lang="en-US" sz="2000" dirty="0"/>
              <a:t>External funds (USDA, SARE, NSF, etc.)</a:t>
            </a:r>
          </a:p>
          <a:p>
            <a:r>
              <a:rPr lang="en-US" sz="2000" dirty="0"/>
              <a:t>Teaching opportunities – 1 assistantship </a:t>
            </a:r>
          </a:p>
          <a:p>
            <a:pPr lvl="1"/>
            <a:r>
              <a:rPr lang="en-US" sz="2000" dirty="0"/>
              <a:t>AG BM 101 – Micro-economic Principles</a:t>
            </a:r>
          </a:p>
          <a:p>
            <a:pPr lvl="1"/>
            <a:r>
              <a:rPr lang="en-US" sz="2000" dirty="0"/>
              <a:t>Other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8356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</a:t>
            </a:r>
            <a:r>
              <a:rPr lang="en-US" sz="3600" dirty="0"/>
              <a:t>Assistantships</a:t>
            </a:r>
            <a:r>
              <a:rPr lang="en-US" dirty="0"/>
              <a:t>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MS: 4 semesters</a:t>
            </a:r>
          </a:p>
          <a:p>
            <a:r>
              <a:rPr lang="en-US" sz="2000" dirty="0"/>
              <a:t>PhD: 8 semesters</a:t>
            </a:r>
          </a:p>
          <a:p>
            <a:pPr marL="68580" indent="0">
              <a:buNone/>
            </a:pPr>
            <a:r>
              <a:rPr lang="en-US" sz="2000" dirty="0"/>
              <a:t>(given sufficient progress is made)</a:t>
            </a:r>
          </a:p>
          <a:p>
            <a:pPr marL="68580" indent="0">
              <a:buNone/>
            </a:pPr>
            <a:endParaRPr lang="en-US" sz="2000" dirty="0"/>
          </a:p>
          <a:p>
            <a:r>
              <a:rPr lang="en-US" sz="2000" dirty="0"/>
              <a:t>We encourage seeking external funds</a:t>
            </a:r>
          </a:p>
          <a:p>
            <a:r>
              <a:rPr lang="en-US" sz="2000" dirty="0"/>
              <a:t>We encourage timely progression through program</a:t>
            </a:r>
          </a:p>
        </p:txBody>
      </p:sp>
    </p:spTree>
    <p:extLst>
      <p:ext uri="{BB962C8B-B14F-4D97-AF65-F5344CB8AC3E}">
        <p14:creationId xmlns:p14="http://schemas.microsoft.com/office/powerpoint/2010/main" val="2793556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Keys to Success in Grad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772348"/>
          </a:xfrm>
        </p:spPr>
        <p:txBody>
          <a:bodyPr>
            <a:normAutofit/>
          </a:bodyPr>
          <a:lstStyle/>
          <a:p>
            <a:r>
              <a:rPr lang="en-US" sz="2000" dirty="0"/>
              <a:t>Get to know your colleagues! </a:t>
            </a:r>
          </a:p>
          <a:p>
            <a:r>
              <a:rPr lang="en-US" sz="2000" dirty="0"/>
              <a:t>Do the work! Work together!</a:t>
            </a:r>
          </a:p>
          <a:p>
            <a:r>
              <a:rPr lang="en-US" sz="2000" dirty="0"/>
              <a:t>Participate actively in discussions</a:t>
            </a:r>
          </a:p>
          <a:p>
            <a:r>
              <a:rPr lang="en-US" sz="2000" b="1" dirty="0"/>
              <a:t>Attend the program seminar – noon to 1 on Wednesdays</a:t>
            </a:r>
          </a:p>
          <a:p>
            <a:r>
              <a:rPr lang="en-US" sz="2000" dirty="0"/>
              <a:t>Develop your research ideas and skills</a:t>
            </a:r>
          </a:p>
          <a:p>
            <a:r>
              <a:rPr lang="en-US" sz="2000" dirty="0"/>
              <a:t>Learn to be a good writer</a:t>
            </a:r>
          </a:p>
        </p:txBody>
      </p:sp>
    </p:spTree>
    <p:extLst>
      <p:ext uri="{BB962C8B-B14F-4D97-AF65-F5344CB8AC3E}">
        <p14:creationId xmlns:p14="http://schemas.microsoft.com/office/powerpoint/2010/main" val="254321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Introductions </a:t>
            </a:r>
            <a:br>
              <a:rPr lang="en-US" dirty="0"/>
            </a:br>
            <a:r>
              <a:rPr lang="en-US" dirty="0"/>
              <a:t>(in 2 minutes or less!)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90800"/>
            <a:ext cx="6777317" cy="3241829"/>
          </a:xfrm>
        </p:spPr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Previous schooling and where are you from?</a:t>
            </a:r>
          </a:p>
          <a:p>
            <a:r>
              <a:rPr lang="en-US" dirty="0"/>
              <a:t>Interests; Why graduate school?</a:t>
            </a:r>
          </a:p>
          <a:p>
            <a:r>
              <a:rPr lang="en-US" dirty="0"/>
              <a:t>One personal thing we don’t know about you?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15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6F70-56E5-4C16-98E0-3EC4E1F28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Travel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5FDF0-965C-44EE-8D80-EBC975EC8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848548"/>
          </a:xfrm>
        </p:spPr>
        <p:txBody>
          <a:bodyPr>
            <a:normAutofit/>
          </a:bodyPr>
          <a:lstStyle/>
          <a:p>
            <a:r>
              <a:rPr lang="en-US" sz="1800" dirty="0"/>
              <a:t>AESE funds</a:t>
            </a:r>
          </a:p>
          <a:p>
            <a:pPr lvl="1"/>
            <a:r>
              <a:rPr lang="en-US" sz="1800" dirty="0"/>
              <a:t>MS: $750</a:t>
            </a:r>
          </a:p>
          <a:p>
            <a:pPr lvl="1"/>
            <a:r>
              <a:rPr lang="en-US" sz="1800" dirty="0"/>
              <a:t>PhD: $1000</a:t>
            </a:r>
          </a:p>
          <a:p>
            <a:r>
              <a:rPr lang="en-US" sz="1800" dirty="0"/>
              <a:t>College of Ag Sciences Travel Funds</a:t>
            </a:r>
          </a:p>
          <a:p>
            <a:r>
              <a:rPr lang="en-US" sz="1800" dirty="0"/>
              <a:t>Association (e.g., AAEA, NAREA) travel scholarships</a:t>
            </a:r>
          </a:p>
          <a:p>
            <a:r>
              <a:rPr lang="en-US" sz="1800" dirty="0"/>
              <a:t>Procedures</a:t>
            </a:r>
          </a:p>
          <a:p>
            <a:pPr lvl="1"/>
            <a:r>
              <a:rPr lang="en-US" sz="1800" dirty="0"/>
              <a:t>Monitor your allocation! </a:t>
            </a:r>
          </a:p>
          <a:p>
            <a:pPr lvl="1"/>
            <a:r>
              <a:rPr lang="en-US" sz="1800" dirty="0"/>
              <a:t>Complete appropriate requests in advance of travel</a:t>
            </a:r>
          </a:p>
          <a:p>
            <a:pPr lvl="1"/>
            <a:r>
              <a:rPr lang="en-US" sz="1800" dirty="0"/>
              <a:t>Complete reimbursement forms in timely fashion</a:t>
            </a:r>
          </a:p>
          <a:p>
            <a:pPr lvl="1"/>
            <a:r>
              <a:rPr lang="en-US" sz="1800" dirty="0"/>
              <a:t>Keep receipts!!!</a:t>
            </a:r>
          </a:p>
          <a:p>
            <a:pPr lvl="1"/>
            <a:r>
              <a:rPr lang="en-US" sz="1800" dirty="0"/>
              <a:t>Know rules of funding source</a:t>
            </a:r>
          </a:p>
        </p:txBody>
      </p:sp>
    </p:spTree>
    <p:extLst>
      <p:ext uri="{BB962C8B-B14F-4D97-AF65-F5344CB8AC3E}">
        <p14:creationId xmlns:p14="http://schemas.microsoft.com/office/powerpoint/2010/main" val="1846907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Dual Title Program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Demography: Stephen Matthews (Sociology)</a:t>
            </a:r>
          </a:p>
          <a:p>
            <a:endParaRPr lang="en-US" dirty="0"/>
          </a:p>
          <a:p>
            <a:r>
              <a:rPr lang="en-US" dirty="0"/>
              <a:t>Operations Research: Jose Ventura (Industrial and Manufacturing Engineering)</a:t>
            </a:r>
          </a:p>
        </p:txBody>
      </p:sp>
    </p:spTree>
    <p:extLst>
      <p:ext uri="{BB962C8B-B14F-4D97-AF65-F5344CB8AC3E}">
        <p14:creationId xmlns:p14="http://schemas.microsoft.com/office/powerpoint/2010/main" val="296792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Opportunities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848548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Rural Sociology Graduate Association</a:t>
            </a:r>
          </a:p>
          <a:p>
            <a:pPr lvl="0"/>
            <a:r>
              <a:rPr lang="en-US" dirty="0"/>
              <a:t>Graduate Certificate in Survey Methodology (through SSRI/ Survey Research Center)</a:t>
            </a:r>
          </a:p>
          <a:p>
            <a:pPr lvl="0"/>
            <a:r>
              <a:rPr lang="en-US" dirty="0"/>
              <a:t>Graduate School Teaching Certificate (through Graduate School and Schreyer Institute)</a:t>
            </a:r>
          </a:p>
          <a:p>
            <a:pPr lvl="0"/>
            <a:r>
              <a:rPr lang="en-US" dirty="0"/>
              <a:t>Graduate Writing Center</a:t>
            </a:r>
          </a:p>
          <a:p>
            <a:pPr lvl="0"/>
            <a:r>
              <a:rPr lang="en-US" dirty="0" err="1"/>
              <a:t>Pattee</a:t>
            </a:r>
            <a:r>
              <a:rPr lang="en-US" dirty="0"/>
              <a:t> and </a:t>
            </a:r>
            <a:r>
              <a:rPr lang="en-US" dirty="0" err="1"/>
              <a:t>Paterno</a:t>
            </a:r>
            <a:r>
              <a:rPr lang="en-US" dirty="0"/>
              <a:t> libraries</a:t>
            </a:r>
          </a:p>
          <a:p>
            <a:pPr lvl="0"/>
            <a:r>
              <a:rPr lang="en-US" dirty="0"/>
              <a:t>PSU Counseling and Psychological Services</a:t>
            </a:r>
          </a:p>
          <a:p>
            <a:pPr lvl="0"/>
            <a:r>
              <a:rPr lang="en-US" dirty="0"/>
              <a:t>National Graduate Student Crisis Line 1-877-GRAD-HLP (877-472-3457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18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and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90908" cy="4077148"/>
          </a:xfrm>
        </p:spPr>
        <p:txBody>
          <a:bodyPr>
            <a:normAutofit/>
          </a:bodyPr>
          <a:lstStyle/>
          <a:p>
            <a:r>
              <a:rPr lang="en-US" dirty="0"/>
              <a:t>First day of classes: Monday, August 24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College of Ag Orientation: </a:t>
            </a:r>
            <a:r>
              <a:rPr lang="en-US" dirty="0">
                <a:solidFill>
                  <a:srgbClr val="FF0000"/>
                </a:solidFill>
              </a:rPr>
              <a:t>Tuesday, September 3</a:t>
            </a:r>
            <a:r>
              <a:rPr lang="en-US" baseline="30000" dirty="0">
                <a:solidFill>
                  <a:srgbClr val="FF0000"/>
                </a:solidFill>
              </a:rPr>
              <a:t>rd</a:t>
            </a:r>
            <a:r>
              <a:rPr lang="en-US" dirty="0">
                <a:solidFill>
                  <a:srgbClr val="FF0000"/>
                </a:solidFill>
              </a:rPr>
              <a:t>, 1:30 to 3:00 in Room 118 ASI</a:t>
            </a:r>
          </a:p>
          <a:p>
            <a:r>
              <a:rPr lang="en-US" dirty="0"/>
              <a:t>First Program Seminar, </a:t>
            </a:r>
            <a:r>
              <a:rPr lang="en-US" dirty="0">
                <a:solidFill>
                  <a:srgbClr val="FF0000"/>
                </a:solidFill>
              </a:rPr>
              <a:t>Wednesday, September 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at 12:00 pm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37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Michelle Barnyak</a:t>
            </a:r>
            <a:r>
              <a:rPr lang="en-US" dirty="0"/>
              <a:t>– Grad Coordinator </a:t>
            </a:r>
            <a:r>
              <a:rPr lang="en-US" dirty="0">
                <a:hlinkClick r:id="rId2"/>
              </a:rPr>
              <a:t>mlf1@psu.edu</a:t>
            </a:r>
            <a:r>
              <a:rPr lang="en-US" dirty="0"/>
              <a:t> </a:t>
            </a:r>
          </a:p>
          <a:p>
            <a:r>
              <a:rPr lang="en-US" b="1" dirty="0"/>
              <a:t>Douglas H. Wrenn</a:t>
            </a:r>
            <a:r>
              <a:rPr lang="en-US" dirty="0"/>
              <a:t>– Director of Graduate Studies </a:t>
            </a:r>
            <a:r>
              <a:rPr lang="en-US" dirty="0">
                <a:hlinkClick r:id="rId3"/>
              </a:rPr>
              <a:t>dhw121@</a:t>
            </a:r>
            <a:r>
              <a:rPr lang="en-US" dirty="0">
                <a:hlinkClick r:id="rId4"/>
              </a:rPr>
              <a:t>psu.edu</a:t>
            </a:r>
            <a:r>
              <a:rPr lang="en-US" dirty="0"/>
              <a:t>– 865-9216</a:t>
            </a:r>
          </a:p>
          <a:p>
            <a:pPr lvl="1"/>
            <a:r>
              <a:rPr lang="en-US" dirty="0"/>
              <a:t>Open door policy</a:t>
            </a:r>
          </a:p>
          <a:p>
            <a:r>
              <a:rPr lang="en-US" b="1" dirty="0"/>
              <a:t>EEFE website</a:t>
            </a:r>
            <a:r>
              <a:rPr lang="en-US" dirty="0"/>
              <a:t>: </a:t>
            </a:r>
            <a:r>
              <a:rPr lang="en-US" b="1" u="sng" dirty="0">
                <a:hlinkClick r:id="rId5"/>
              </a:rPr>
              <a:t>https://aese.psu.edu/graduateprograms/eefe</a:t>
            </a:r>
            <a:r>
              <a:rPr lang="en-US" b="1" u="sng" dirty="0"/>
              <a:t> </a:t>
            </a:r>
          </a:p>
          <a:p>
            <a:pPr lvl="1"/>
            <a:r>
              <a:rPr lang="en-US" b="1" dirty="0"/>
              <a:t>AESE Graduate Handbook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Forms </a:t>
            </a:r>
          </a:p>
          <a:p>
            <a:pPr lvl="1"/>
            <a:r>
              <a:rPr lang="en-US" dirty="0"/>
              <a:t>Directory</a:t>
            </a:r>
          </a:p>
        </p:txBody>
      </p:sp>
    </p:spTree>
    <p:extLst>
      <p:ext uri="{BB962C8B-B14F-4D97-AF65-F5344CB8AC3E}">
        <p14:creationId xmlns:p14="http://schemas.microsoft.com/office/powerpoint/2010/main" val="87304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F30A-5A02-4A41-9223-674775B9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Department name:</a:t>
            </a:r>
            <a:br>
              <a:rPr lang="en-US" sz="2800" dirty="0"/>
            </a:br>
            <a:r>
              <a:rPr lang="en-US" sz="2800" dirty="0"/>
              <a:t>Agricultural Economics, Sociology, and Education (AESE)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EBC39-4752-490D-8F97-BDF412B6F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323652"/>
            <a:ext cx="7414708" cy="392474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Department structure – 3 “clusters” </a:t>
            </a:r>
          </a:p>
          <a:p>
            <a:pPr lvl="1"/>
            <a:r>
              <a:rPr lang="en-US" dirty="0"/>
              <a:t>Agricultural Economics</a:t>
            </a:r>
          </a:p>
          <a:p>
            <a:pPr lvl="1"/>
            <a:r>
              <a:rPr lang="en-US" dirty="0"/>
              <a:t>Rural Sociology</a:t>
            </a:r>
          </a:p>
          <a:p>
            <a:pPr lvl="1"/>
            <a:r>
              <a:rPr lang="en-US" dirty="0"/>
              <a:t>Agricultural and Extension Education</a:t>
            </a:r>
          </a:p>
          <a:p>
            <a:endParaRPr lang="en-US" dirty="0"/>
          </a:p>
          <a:p>
            <a:r>
              <a:rPr lang="en-US" dirty="0"/>
              <a:t>Department Head: 	        Laszlo Kulcsar</a:t>
            </a:r>
          </a:p>
          <a:p>
            <a:r>
              <a:rPr lang="en-US" dirty="0"/>
              <a:t>Agricultural and Resource </a:t>
            </a:r>
          </a:p>
          <a:p>
            <a:pPr marL="68580" indent="0">
              <a:buNone/>
            </a:pPr>
            <a:r>
              <a:rPr lang="en-US" dirty="0"/>
              <a:t>	Economics Cluster Rep:       Jim Shortle</a:t>
            </a:r>
          </a:p>
          <a:p>
            <a:endParaRPr lang="en-US" dirty="0"/>
          </a:p>
          <a:p>
            <a:r>
              <a:rPr lang="en-US" dirty="0"/>
              <a:t>Staff and responsibilities</a:t>
            </a:r>
          </a:p>
          <a:p>
            <a:pPr lvl="1"/>
            <a:r>
              <a:rPr lang="en-US" dirty="0"/>
              <a:t>Grad Coordinator:  		Michelle </a:t>
            </a:r>
            <a:r>
              <a:rPr lang="en-US" dirty="0" err="1"/>
              <a:t>Barnyak</a:t>
            </a:r>
            <a:r>
              <a:rPr lang="en-US" dirty="0"/>
              <a:t> (second floor)</a:t>
            </a:r>
          </a:p>
          <a:p>
            <a:pPr lvl="1"/>
            <a:r>
              <a:rPr lang="en-US" dirty="0"/>
              <a:t>Financial office:      		Jessica Michaels (basement)</a:t>
            </a:r>
          </a:p>
          <a:p>
            <a:pPr lvl="1"/>
            <a:r>
              <a:rPr lang="en-US" dirty="0"/>
              <a:t>Business administrator: 	Jane Gardner (main office)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7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EEFE Program 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in doubt, check the handbook!</a:t>
            </a:r>
          </a:p>
        </p:txBody>
      </p:sp>
    </p:spTree>
    <p:extLst>
      <p:ext uri="{BB962C8B-B14F-4D97-AF65-F5344CB8AC3E}">
        <p14:creationId xmlns:p14="http://schemas.microsoft.com/office/powerpoint/2010/main" val="119252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88A2CF-370E-411A-89CC-A0998148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/>
              <a:t>MS Requirements – 30 credits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0BF39A-6AE0-48FF-A20A-7205D574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828800"/>
            <a:ext cx="7414708" cy="4495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EEFE 510 Econometrics I (3 credits)</a:t>
            </a:r>
          </a:p>
          <a:p>
            <a:pPr lvl="0"/>
            <a:r>
              <a:rPr lang="en-US" dirty="0"/>
              <a:t>EEFE 511 Econometrics II (3 credits)</a:t>
            </a:r>
          </a:p>
          <a:p>
            <a:pPr lvl="0"/>
            <a:r>
              <a:rPr lang="en-US" dirty="0"/>
              <a:t>EEFE 512 Applied Microeconomic Theory I (3 credits)</a:t>
            </a:r>
          </a:p>
          <a:p>
            <a:pPr lvl="0"/>
            <a:r>
              <a:rPr lang="en-US" dirty="0"/>
              <a:t>EEFE 527 Quantitative Methods I (3 credits)</a:t>
            </a:r>
          </a:p>
          <a:p>
            <a:pPr lvl="0"/>
            <a:r>
              <a:rPr lang="en-US" dirty="0"/>
              <a:t>EEFE/EME 529 Applied Welfare Economics (3 credits)</a:t>
            </a:r>
          </a:p>
          <a:p>
            <a:pPr lvl="0"/>
            <a:endParaRPr lang="en-US" dirty="0"/>
          </a:p>
          <a:p>
            <a:r>
              <a:rPr lang="en-US" dirty="0"/>
              <a:t>9 credits of field electives taught at the 500 level.   These courses will be chosen in consultation with the student’s academic adviser and cannot include readings or independent study courses (596s).</a:t>
            </a:r>
          </a:p>
          <a:p>
            <a:r>
              <a:rPr lang="en-US" dirty="0"/>
              <a:t>6 credits of thesis research</a:t>
            </a:r>
          </a:p>
          <a:p>
            <a:endParaRPr lang="en-US" dirty="0"/>
          </a:p>
          <a:p>
            <a:r>
              <a:rPr lang="en-US" dirty="0"/>
              <a:t>Scholarship and Research Integrity (SARI) program </a:t>
            </a:r>
          </a:p>
          <a:p>
            <a:endParaRPr lang="en-US" dirty="0"/>
          </a:p>
          <a:p>
            <a:r>
              <a:rPr lang="en-US" dirty="0"/>
              <a:t>Thesis and oral defense</a:t>
            </a:r>
          </a:p>
        </p:txBody>
      </p:sp>
    </p:spTree>
    <p:extLst>
      <p:ext uri="{BB962C8B-B14F-4D97-AF65-F5344CB8AC3E}">
        <p14:creationId xmlns:p14="http://schemas.microsoft.com/office/powerpoint/2010/main" val="223259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88A2CF-370E-411A-89CC-A0998148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3200" dirty="0"/>
              <a:t>PhD Requirements - 1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0BF39A-6AE0-48FF-A20A-7205D574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36 total credits </a:t>
            </a:r>
          </a:p>
          <a:p>
            <a:pPr lvl="1"/>
            <a:r>
              <a:rPr lang="en-US" dirty="0"/>
              <a:t>21 credits of required core courses</a:t>
            </a:r>
          </a:p>
          <a:p>
            <a:pPr lvl="1"/>
            <a:r>
              <a:rPr lang="en-US" dirty="0"/>
              <a:t>12 credits of field courses</a:t>
            </a:r>
          </a:p>
          <a:p>
            <a:pPr lvl="1"/>
            <a:r>
              <a:rPr lang="en-US" dirty="0"/>
              <a:t>3 credits of electives </a:t>
            </a:r>
            <a:endParaRPr lang="en-US" sz="1900" dirty="0"/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r>
              <a:rPr lang="en-US" sz="2000" dirty="0"/>
              <a:t>Scholarship and Research Integrity (SARI) program requirements</a:t>
            </a:r>
          </a:p>
          <a:p>
            <a:endParaRPr lang="en-US" dirty="0"/>
          </a:p>
          <a:p>
            <a:r>
              <a:rPr lang="en-US" dirty="0"/>
              <a:t>Qualifying exam – end of Year 1</a:t>
            </a:r>
          </a:p>
          <a:p>
            <a:r>
              <a:rPr lang="en-US" dirty="0"/>
              <a:t>Second-year paper – end of Year 2</a:t>
            </a:r>
          </a:p>
          <a:p>
            <a:r>
              <a:rPr lang="en-US" dirty="0"/>
              <a:t>Comprehensive exam/proposal defense – end of Year 3</a:t>
            </a:r>
          </a:p>
          <a:p>
            <a:r>
              <a:rPr lang="en-US" dirty="0"/>
              <a:t>Dissertation and oral defense – Year 4 or 5</a:t>
            </a:r>
          </a:p>
        </p:txBody>
      </p:sp>
    </p:spTree>
    <p:extLst>
      <p:ext uri="{BB962C8B-B14F-4D97-AF65-F5344CB8AC3E}">
        <p14:creationId xmlns:p14="http://schemas.microsoft.com/office/powerpoint/2010/main" val="1757759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88A2CF-370E-411A-89CC-A0998148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3200" dirty="0"/>
              <a:t>PhD Requirements - 2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0BF39A-6AE0-48FF-A20A-7205D574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19200"/>
            <a:ext cx="7543800" cy="52578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b="1" dirty="0"/>
              <a:t>Required courses</a:t>
            </a:r>
          </a:p>
          <a:p>
            <a:pPr marL="365760" lvl="1" indent="0">
              <a:buNone/>
            </a:pPr>
            <a:r>
              <a:rPr lang="en-US" u="sng" dirty="0"/>
              <a:t>Micro</a:t>
            </a:r>
          </a:p>
          <a:p>
            <a:pPr lvl="1"/>
            <a:r>
              <a:rPr lang="en-US" dirty="0"/>
              <a:t>EEFE 512 Applied Microeconomic Theory or ECON 502 Microeconomic Analysis* (3 credits)</a:t>
            </a:r>
            <a:endParaRPr lang="en-US" sz="1800" dirty="0"/>
          </a:p>
          <a:p>
            <a:pPr lvl="1"/>
            <a:r>
              <a:rPr lang="en-US" dirty="0"/>
              <a:t>ECON 521 Advanced Microeconomic Theory or BA 513 Advanced Micro </a:t>
            </a:r>
            <a:r>
              <a:rPr lang="en-US" sz="1900" dirty="0"/>
              <a:t>(3 credits) </a:t>
            </a:r>
            <a:endParaRPr lang="en-US" sz="1800" dirty="0"/>
          </a:p>
          <a:p>
            <a:pPr lvl="1"/>
            <a:r>
              <a:rPr lang="en-US" dirty="0"/>
              <a:t>EEFE/EME 529 Applied Welfare Economics (3 credits)</a:t>
            </a:r>
            <a:endParaRPr lang="en-US" sz="1800" dirty="0"/>
          </a:p>
          <a:p>
            <a:pPr marL="365760" lvl="1" indent="0">
              <a:buNone/>
            </a:pPr>
            <a:r>
              <a:rPr lang="en-US" u="sng" dirty="0"/>
              <a:t>Econometrics</a:t>
            </a:r>
          </a:p>
          <a:p>
            <a:pPr lvl="1"/>
            <a:r>
              <a:rPr lang="en-US" dirty="0"/>
              <a:t>EEFE/EME 510 Econometrics I (3 credits)</a:t>
            </a:r>
            <a:endParaRPr lang="en-US" sz="1800" dirty="0"/>
          </a:p>
          <a:p>
            <a:pPr lvl="1"/>
            <a:r>
              <a:rPr lang="en-US" dirty="0"/>
              <a:t>EEFE/EME 511 Econometrics II (3 credits)</a:t>
            </a:r>
          </a:p>
          <a:p>
            <a:pPr marL="365760" lvl="1" indent="0">
              <a:buNone/>
            </a:pPr>
            <a:r>
              <a:rPr lang="en-US" u="sng" dirty="0"/>
              <a:t>Quantitative Methods</a:t>
            </a:r>
          </a:p>
          <a:p>
            <a:pPr lvl="1"/>
            <a:r>
              <a:rPr lang="en-US" dirty="0"/>
              <a:t>EEFE 527 Quantitative Methods I or EME 501 Energy and Mineral Project Investment Evaluation (3 credits)</a:t>
            </a:r>
          </a:p>
          <a:p>
            <a:pPr lvl="1"/>
            <a:r>
              <a:rPr lang="en-US" dirty="0"/>
              <a:t>EEFE  532 Applied Computational Economics (3 credits)</a:t>
            </a:r>
            <a:endParaRPr lang="en-US" sz="1800" dirty="0"/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7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88A2CF-370E-411A-89CC-A0998148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3200" dirty="0"/>
              <a:t>PhD Requirements - 3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0BF39A-6AE0-48FF-A20A-7205D574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19200"/>
            <a:ext cx="7467600" cy="510540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200" b="1" dirty="0"/>
              <a:t>Field courses and Electives – two fields are required</a:t>
            </a:r>
          </a:p>
          <a:p>
            <a:pPr marL="68580" indent="0">
              <a:buNone/>
            </a:pPr>
            <a:endParaRPr lang="en-US" sz="1900" b="1" dirty="0"/>
          </a:p>
          <a:p>
            <a:pPr marL="68580" indent="0">
              <a:buNone/>
            </a:pPr>
            <a:r>
              <a:rPr lang="en-US" sz="1800" u="sng" dirty="0"/>
              <a:t>Energy Economics, Policy and Systems</a:t>
            </a:r>
            <a:endParaRPr lang="en-US" sz="1600" u="sng" dirty="0"/>
          </a:p>
          <a:p>
            <a:pPr lvl="0"/>
            <a:r>
              <a:rPr lang="en-US" sz="1800" dirty="0"/>
              <a:t>ENNEC 540 Economic Analysis of Energy Markets (3 credits)</a:t>
            </a:r>
            <a:endParaRPr lang="en-US" sz="1600" dirty="0"/>
          </a:p>
          <a:p>
            <a:pPr lvl="0"/>
            <a:r>
              <a:rPr lang="en-US" sz="1800" dirty="0"/>
              <a:t>ENNEC 560 Mineral and Energy Finance I (3 credits)</a:t>
            </a:r>
            <a:endParaRPr lang="en-US" sz="1600" dirty="0"/>
          </a:p>
          <a:p>
            <a:endParaRPr lang="en-US" sz="1600" dirty="0"/>
          </a:p>
          <a:p>
            <a:pPr marL="68580" indent="0">
              <a:buNone/>
            </a:pPr>
            <a:r>
              <a:rPr lang="en-US" sz="1800" u="sng" dirty="0"/>
              <a:t>Environment and Natural Resource Economics</a:t>
            </a:r>
            <a:endParaRPr lang="en-US" sz="1600" u="sng" dirty="0"/>
          </a:p>
          <a:p>
            <a:pPr lvl="0"/>
            <a:r>
              <a:rPr lang="en-US" sz="1800" dirty="0"/>
              <a:t>EEFE 519 Resource and Environmental Economics I (3 credits)</a:t>
            </a:r>
            <a:endParaRPr lang="en-US" sz="1600" dirty="0"/>
          </a:p>
          <a:p>
            <a:pPr lvl="0"/>
            <a:r>
              <a:rPr lang="en-US" sz="1800" dirty="0"/>
              <a:t>EEFE 541 Resource and Environmental Economics II (3 credits)</a:t>
            </a:r>
            <a:endParaRPr lang="en-US" sz="1600" dirty="0"/>
          </a:p>
          <a:p>
            <a:pPr marL="68580" indent="0">
              <a:buNone/>
            </a:pPr>
            <a:r>
              <a:rPr lang="en-US" sz="1800" dirty="0"/>
              <a:t> </a:t>
            </a:r>
            <a:endParaRPr lang="en-US" sz="1600" dirty="0"/>
          </a:p>
          <a:p>
            <a:pPr marL="68580" indent="0">
              <a:buNone/>
            </a:pPr>
            <a:r>
              <a:rPr lang="en-US" sz="1800" u="sng" dirty="0"/>
              <a:t>Food Industrial Organization</a:t>
            </a:r>
            <a:endParaRPr lang="en-US" sz="1600" u="sng" dirty="0"/>
          </a:p>
          <a:p>
            <a:r>
              <a:rPr lang="en-US" sz="1800" dirty="0"/>
              <a:t>EEFE 535 Empirical Analysis in Food Marketing(3 credits)</a:t>
            </a:r>
          </a:p>
          <a:p>
            <a:r>
              <a:rPr lang="en-US" sz="1800" dirty="0"/>
              <a:t>EEFE 536 Economics of Food Behavior and Health  (3 credits)</a:t>
            </a:r>
          </a:p>
          <a:p>
            <a:endParaRPr lang="en-US" sz="1600" dirty="0"/>
          </a:p>
          <a:p>
            <a:pPr marL="68580" indent="0">
              <a:buNone/>
            </a:pPr>
            <a:r>
              <a:rPr lang="en-US" sz="1800" u="sng" dirty="0"/>
              <a:t>Electives</a:t>
            </a:r>
            <a:r>
              <a:rPr lang="en-US" sz="1800" dirty="0"/>
              <a:t>: A minimum of 3 credits at the 500 level, of which 3 credits must be selected from the following list:</a:t>
            </a:r>
            <a:endParaRPr lang="en-US" sz="1600" dirty="0"/>
          </a:p>
          <a:p>
            <a:pPr lvl="0"/>
            <a:r>
              <a:rPr lang="en-US" sz="1800" dirty="0"/>
              <a:t>EEFE 531 </a:t>
            </a:r>
            <a:r>
              <a:rPr lang="en-US" sz="1800" dirty="0" err="1"/>
              <a:t>Microeconometrics</a:t>
            </a:r>
            <a:r>
              <a:rPr lang="en-US" sz="1800" dirty="0"/>
              <a:t> I (3 credits)</a:t>
            </a:r>
          </a:p>
          <a:p>
            <a:pPr lvl="0"/>
            <a:r>
              <a:rPr lang="en-US" sz="1800" dirty="0"/>
              <a:t>EEFE 530 </a:t>
            </a:r>
            <a:r>
              <a:rPr lang="en-US" sz="1800" dirty="0" err="1"/>
              <a:t>Microeconometrics</a:t>
            </a:r>
            <a:r>
              <a:rPr lang="en-US" sz="1800" dirty="0"/>
              <a:t> II (3 credits)</a:t>
            </a:r>
            <a:endParaRPr lang="en-US" sz="1600" dirty="0"/>
          </a:p>
          <a:p>
            <a:pPr lvl="0"/>
            <a:r>
              <a:rPr lang="en-US" sz="1800" dirty="0"/>
              <a:t>ENNEC 541 Economics of Energy and the Environment (3 credits)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043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EFFE Courses AY20-21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419600"/>
          </a:xfrm>
        </p:spPr>
        <p:txBody>
          <a:bodyPr>
            <a:normAutofit/>
          </a:bodyPr>
          <a:lstStyle/>
          <a:p>
            <a:r>
              <a:rPr lang="en-US" dirty="0"/>
              <a:t>Registration through </a:t>
            </a:r>
            <a:r>
              <a:rPr lang="en-US" dirty="0" err="1"/>
              <a:t>LionPath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http://lionpath.psu.edu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Suggested EEFE courses for Fall 2021</a:t>
            </a:r>
          </a:p>
          <a:p>
            <a:pPr lvl="1"/>
            <a:r>
              <a:rPr lang="en-US" dirty="0"/>
              <a:t>Micro - EEFE 512 </a:t>
            </a:r>
          </a:p>
          <a:p>
            <a:pPr lvl="1"/>
            <a:r>
              <a:rPr lang="en-US" dirty="0"/>
              <a:t>Econometrics - EEFE 510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Economic Analysis of Energy Markets </a:t>
            </a:r>
            <a:r>
              <a:rPr lang="en-US" dirty="0"/>
              <a:t>- ENNEC 540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770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1331</Words>
  <Application>Microsoft Office PowerPoint</Application>
  <PresentationFormat>On-screen Show (4:3)</PresentationFormat>
  <Paragraphs>204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Energy, Environmental, and Food Economics  Graduate Program Orientation</vt:lpstr>
      <vt:lpstr>Introductions  (in 2 minutes or less!)</vt:lpstr>
      <vt:lpstr>Department name: Agricultural Economics, Sociology, and Education (AESE)</vt:lpstr>
      <vt:lpstr>EEFE Program Overview</vt:lpstr>
      <vt:lpstr>MS Requirements – 30 credits</vt:lpstr>
      <vt:lpstr>PhD Requirements - 1</vt:lpstr>
      <vt:lpstr>PhD Requirements - 2</vt:lpstr>
      <vt:lpstr>PhD Requirements - 3</vt:lpstr>
      <vt:lpstr>EFFE Courses AY20-21</vt:lpstr>
      <vt:lpstr>Planning Course Schedule</vt:lpstr>
      <vt:lpstr>Scholarship and Research Integrity Program (SARI)</vt:lpstr>
      <vt:lpstr>Advisors</vt:lpstr>
      <vt:lpstr>Choosing an Advisor</vt:lpstr>
      <vt:lpstr>Funding</vt:lpstr>
      <vt:lpstr>Research Assistantships</vt:lpstr>
      <vt:lpstr>Fellowships</vt:lpstr>
      <vt:lpstr>More on Assistantships - 1</vt:lpstr>
      <vt:lpstr>More on Assistantships - 2</vt:lpstr>
      <vt:lpstr>Keys to Success in Grad School</vt:lpstr>
      <vt:lpstr>Travel funds</vt:lpstr>
      <vt:lpstr>Dual Title Program Contacts</vt:lpstr>
      <vt:lpstr>Other Opportunities &amp; Resources</vt:lpstr>
      <vt:lpstr>Dates and Events</vt:lpstr>
      <vt:lpstr>Contacts</vt:lpstr>
    </vt:vector>
  </TitlesOfParts>
  <Company>The Pennsylvania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 Graduate Program Orientation</dc:title>
  <dc:creator>KATHRYN JO BRASIER</dc:creator>
  <cp:lastModifiedBy>WRENN II, DOUGLAS HARVEY</cp:lastModifiedBy>
  <cp:revision>65</cp:revision>
  <cp:lastPrinted>2019-08-22T19:26:03Z</cp:lastPrinted>
  <dcterms:created xsi:type="dcterms:W3CDTF">2017-08-10T20:22:43Z</dcterms:created>
  <dcterms:modified xsi:type="dcterms:W3CDTF">2020-08-13T20:04:12Z</dcterms:modified>
</cp:coreProperties>
</file>